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sldIdLst>
    <p:sldId id="262" r:id="rId2"/>
    <p:sldId id="256" r:id="rId3"/>
    <p:sldId id="257" r:id="rId4"/>
    <p:sldId id="258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0" r:id="rId37"/>
    <p:sldId id="321" r:id="rId38"/>
    <p:sldId id="322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289" r:id="rId49"/>
    <p:sldId id="300" r:id="rId50"/>
    <p:sldId id="301" r:id="rId51"/>
    <p:sldId id="302" r:id="rId52"/>
    <p:sldId id="303" r:id="rId53"/>
    <p:sldId id="290" r:id="rId54"/>
    <p:sldId id="261" r:id="rId55"/>
    <p:sldId id="299" r:id="rId56"/>
    <p:sldId id="259" r:id="rId57"/>
    <p:sldId id="260" r:id="rId58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50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3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7EB2E5-CA54-412D-AC71-0185A2E87676}" type="datetimeFigureOut">
              <a:rPr lang="es-PE" smtClean="0"/>
              <a:t>12/07/2019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4841B6-96D4-47DD-8F3E-2B9DF4E634F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27751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</a:t>
            </a:r>
            <a:r>
              <a:rPr lang="es-P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P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</a:t>
            </a:r>
            <a:r>
              <a:rPr lang="es-P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s-P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</a:t>
            </a:r>
            <a:r>
              <a:rPr lang="es-P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P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System.Collections.Generic</a:t>
            </a:r>
            <a:r>
              <a:rPr lang="es-P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s-P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</a:t>
            </a:r>
            <a:r>
              <a:rPr lang="es-P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P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System.Linq</a:t>
            </a:r>
            <a:r>
              <a:rPr lang="es-P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r>
              <a:rPr lang="es-P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</a:t>
            </a:r>
            <a:r>
              <a:rPr lang="es-P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P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System.Web</a:t>
            </a:r>
            <a:r>
              <a:rPr lang="es-P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endParaRPr lang="es-P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s-P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namespace</a:t>
            </a:r>
            <a:r>
              <a:rPr lang="es-P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P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MiPrimeraAplicacionWeb.Models</a:t>
            </a:r>
            <a:endParaRPr lang="es-P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s-P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r>
              <a:rPr lang="es-P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s-P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</a:t>
            </a:r>
            <a:r>
              <a:rPr lang="es-P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P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</a:t>
            </a:r>
            <a:r>
              <a:rPr lang="es-P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Curso</a:t>
            </a:r>
          </a:p>
          <a:p>
            <a:r>
              <a:rPr lang="es-P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public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iidcurso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{ get; set; 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public string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nombre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{ get; set; 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public string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descripcion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{ get; set; 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public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bhabilitado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{ get; set; }</a:t>
            </a:r>
          </a:p>
          <a:p>
            <a:endParaRPr lang="es-PE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s-P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}</a:t>
            </a:r>
          </a:p>
          <a:p>
            <a:r>
              <a:rPr lang="es-P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</a:p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841B6-96D4-47DD-8F3E-2B9DF4E634F8}" type="slidenum">
              <a:rPr lang="es-PE" smtClean="0"/>
              <a:t>20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81454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P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</a:t>
            </a:r>
            <a:r>
              <a:rPr lang="es-P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&lt;Curso&gt; </a:t>
            </a:r>
            <a:r>
              <a:rPr lang="es-P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listaCurso</a:t>
            </a:r>
            <a:r>
              <a:rPr lang="es-P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new </a:t>
            </a:r>
            <a:r>
              <a:rPr lang="es-P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</a:t>
            </a:r>
            <a:r>
              <a:rPr lang="es-P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&lt;Curso&gt;();</a:t>
            </a:r>
          </a:p>
          <a:p>
            <a:r>
              <a:rPr lang="es-P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</a:t>
            </a:r>
            <a:r>
              <a:rPr lang="es-P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listaCurso.Add</a:t>
            </a:r>
            <a:r>
              <a:rPr lang="es-P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(new Curso {</a:t>
            </a:r>
          </a:p>
          <a:p>
            <a:r>
              <a:rPr lang="es-P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</a:t>
            </a:r>
            <a:r>
              <a:rPr lang="es-P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iidcurso</a:t>
            </a:r>
            <a:r>
              <a:rPr lang="es-P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=1,</a:t>
            </a:r>
          </a:p>
          <a:p>
            <a:r>
              <a:rPr lang="es-P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nombre ="Algebra" ,</a:t>
            </a:r>
          </a:p>
          <a:p>
            <a:r>
              <a:rPr lang="es-P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</a:t>
            </a:r>
            <a:r>
              <a:rPr lang="es-P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descripcion</a:t>
            </a:r>
            <a:r>
              <a:rPr lang="es-P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"Estudia la combinación de elementos de estructuras abstractas",</a:t>
            </a:r>
          </a:p>
          <a:p>
            <a:r>
              <a:rPr lang="es-P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</a:t>
            </a:r>
            <a:r>
              <a:rPr lang="es-P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bhabilitado</a:t>
            </a:r>
            <a:r>
              <a:rPr lang="es-P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=1});</a:t>
            </a:r>
          </a:p>
          <a:p>
            <a:r>
              <a:rPr lang="es-P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</a:t>
            </a:r>
            <a:r>
              <a:rPr lang="es-P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listaCurso.Add</a:t>
            </a:r>
            <a:r>
              <a:rPr lang="es-P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(new Curso</a:t>
            </a:r>
          </a:p>
          <a:p>
            <a:r>
              <a:rPr lang="es-P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{</a:t>
            </a:r>
          </a:p>
          <a:p>
            <a:r>
              <a:rPr lang="es-P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</a:t>
            </a:r>
            <a:r>
              <a:rPr lang="es-P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iidcurso</a:t>
            </a:r>
            <a:r>
              <a:rPr lang="es-P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2,</a:t>
            </a:r>
          </a:p>
          <a:p>
            <a:r>
              <a:rPr lang="es-P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nombre = "</a:t>
            </a:r>
            <a:r>
              <a:rPr lang="es-P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Geografia</a:t>
            </a:r>
            <a:r>
              <a:rPr lang="es-P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",</a:t>
            </a:r>
          </a:p>
          <a:p>
            <a:r>
              <a:rPr lang="es-P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</a:t>
            </a:r>
            <a:r>
              <a:rPr lang="es-P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descripcion</a:t>
            </a:r>
            <a:r>
              <a:rPr lang="es-P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"Estudia la </a:t>
            </a:r>
            <a:r>
              <a:rPr lang="es-P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descripcion</a:t>
            </a:r>
            <a:r>
              <a:rPr lang="es-P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la tierra",</a:t>
            </a:r>
          </a:p>
          <a:p>
            <a:r>
              <a:rPr lang="es-P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</a:t>
            </a:r>
            <a:r>
              <a:rPr lang="es-PE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bhabilitado</a:t>
            </a:r>
            <a:r>
              <a:rPr lang="es-P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1</a:t>
            </a:r>
          </a:p>
          <a:p>
            <a:r>
              <a:rPr lang="es-P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});</a:t>
            </a:r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841B6-96D4-47DD-8F3E-2B9DF4E634F8}" type="slidenum">
              <a:rPr lang="es-PE" smtClean="0"/>
              <a:t>21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95062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841B6-96D4-47DD-8F3E-2B9DF4E634F8}" type="slidenum">
              <a:rPr lang="es-PE" smtClean="0"/>
              <a:t>22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19328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10531-EDBE-4305-87A7-B1D95CCE01CE}" type="datetimeFigureOut">
              <a:rPr lang="es-PE" smtClean="0"/>
              <a:t>12/07/2019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55994-1415-4E9B-8203-6775B9FCB5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4492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10531-EDBE-4305-87A7-B1D95CCE01CE}" type="datetimeFigureOut">
              <a:rPr lang="es-PE" smtClean="0"/>
              <a:t>12/07/2019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55994-1415-4E9B-8203-6775B9FCB5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29122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10531-EDBE-4305-87A7-B1D95CCE01CE}" type="datetimeFigureOut">
              <a:rPr lang="es-PE" smtClean="0"/>
              <a:t>12/07/2019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55994-1415-4E9B-8203-6775B9FCB5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31405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10531-EDBE-4305-87A7-B1D95CCE01CE}" type="datetimeFigureOut">
              <a:rPr lang="es-PE" smtClean="0"/>
              <a:t>12/07/2019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55994-1415-4E9B-8203-6775B9FCB5B1}" type="slidenum">
              <a:rPr lang="es-PE" smtClean="0"/>
              <a:t>‹Nº›</a:t>
            </a:fld>
            <a:endParaRPr lang="es-PE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28101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10531-EDBE-4305-87A7-B1D95CCE01CE}" type="datetimeFigureOut">
              <a:rPr lang="es-PE" smtClean="0"/>
              <a:t>12/07/2019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55994-1415-4E9B-8203-6775B9FCB5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736802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10531-EDBE-4305-87A7-B1D95CCE01CE}" type="datetimeFigureOut">
              <a:rPr lang="es-PE" smtClean="0"/>
              <a:t>12/07/2019</a:t>
            </a:fld>
            <a:endParaRPr lang="es-P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55994-1415-4E9B-8203-6775B9FCB5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274090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10531-EDBE-4305-87A7-B1D95CCE01CE}" type="datetimeFigureOut">
              <a:rPr lang="es-PE" smtClean="0"/>
              <a:t>12/07/2019</a:t>
            </a:fld>
            <a:endParaRPr lang="es-P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55994-1415-4E9B-8203-6775B9FCB5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489351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10531-EDBE-4305-87A7-B1D95CCE01CE}" type="datetimeFigureOut">
              <a:rPr lang="es-PE" smtClean="0"/>
              <a:t>12/07/2019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55994-1415-4E9B-8203-6775B9FCB5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22251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10531-EDBE-4305-87A7-B1D95CCE01CE}" type="datetimeFigureOut">
              <a:rPr lang="es-PE" smtClean="0"/>
              <a:t>12/07/2019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55994-1415-4E9B-8203-6775B9FCB5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93456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10531-EDBE-4305-87A7-B1D95CCE01CE}" type="datetimeFigureOut">
              <a:rPr lang="es-PE" smtClean="0"/>
              <a:t>12/07/2019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55994-1415-4E9B-8203-6775B9FCB5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18683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10531-EDBE-4305-87A7-B1D95CCE01CE}" type="datetimeFigureOut">
              <a:rPr lang="es-PE" smtClean="0"/>
              <a:t>12/07/2019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55994-1415-4E9B-8203-6775B9FCB5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40461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10531-EDBE-4305-87A7-B1D95CCE01CE}" type="datetimeFigureOut">
              <a:rPr lang="es-PE" smtClean="0"/>
              <a:t>12/07/2019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55994-1415-4E9B-8203-6775B9FCB5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67212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10531-EDBE-4305-87A7-B1D95CCE01CE}" type="datetimeFigureOut">
              <a:rPr lang="es-PE" smtClean="0"/>
              <a:t>12/07/2019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55994-1415-4E9B-8203-6775B9FCB5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64481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10531-EDBE-4305-87A7-B1D95CCE01CE}" type="datetimeFigureOut">
              <a:rPr lang="es-PE" smtClean="0"/>
              <a:t>12/07/2019</a:t>
            </a:fld>
            <a:endParaRPr lang="es-PE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55994-1415-4E9B-8203-6775B9FCB5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40623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10531-EDBE-4305-87A7-B1D95CCE01CE}" type="datetimeFigureOut">
              <a:rPr lang="es-PE" smtClean="0"/>
              <a:t>12/07/2019</a:t>
            </a:fld>
            <a:endParaRPr lang="es-PE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55994-1415-4E9B-8203-6775B9FCB5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03485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10531-EDBE-4305-87A7-B1D95CCE01CE}" type="datetimeFigureOut">
              <a:rPr lang="es-PE" smtClean="0"/>
              <a:t>12/07/2019</a:t>
            </a:fld>
            <a:endParaRPr lang="es-PE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55994-1415-4E9B-8203-6775B9FCB5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8294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10531-EDBE-4305-87A7-B1D95CCE01CE}" type="datetimeFigureOut">
              <a:rPr lang="es-PE" smtClean="0"/>
              <a:t>12/07/2019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55994-1415-4E9B-8203-6775B9FCB5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92199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E910531-EDBE-4305-87A7-B1D95CCE01CE}" type="datetimeFigureOut">
              <a:rPr lang="es-PE" smtClean="0"/>
              <a:t>12/07/2019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55994-1415-4E9B-8203-6775B9FCB5B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952403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4.0/components/modal/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-1" y="0"/>
            <a:ext cx="12085163" cy="61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Modelo – Vista -Controlador</a:t>
            </a:r>
            <a:endParaRPr lang="es-PE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50829" y="642166"/>
            <a:ext cx="11048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/>
              <a:t>E</a:t>
            </a:r>
            <a:r>
              <a:rPr lang="es-PE" b="1" dirty="0" smtClean="0"/>
              <a:t>s una de arquitectura de software, que separa los datos y la lógica de negocio de una aplicación</a:t>
            </a:r>
            <a:endParaRPr lang="es-PE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150829" y="1264341"/>
            <a:ext cx="11048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 smtClean="0"/>
              <a:t>Para ello MVC propone la construcción de tres componentes distintos que son el modelo, la vista y el controlador, es decir, por un lado define componentes para la representación de la información, y por otro lado para la interacción del usuario.</a:t>
            </a:r>
            <a:endParaRPr lang="es-PE" b="1" dirty="0"/>
          </a:p>
        </p:txBody>
      </p:sp>
      <p:sp>
        <p:nvSpPr>
          <p:cNvPr id="8" name="Rectángulo 7"/>
          <p:cNvSpPr/>
          <p:nvPr/>
        </p:nvSpPr>
        <p:spPr>
          <a:xfrm>
            <a:off x="1489440" y="2362656"/>
            <a:ext cx="2102177" cy="2092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Modelo</a:t>
            </a:r>
            <a:endParaRPr lang="es-PE" b="1" dirty="0"/>
          </a:p>
        </p:txBody>
      </p:sp>
      <p:sp>
        <p:nvSpPr>
          <p:cNvPr id="9" name="Rectángulo 8"/>
          <p:cNvSpPr/>
          <p:nvPr/>
        </p:nvSpPr>
        <p:spPr>
          <a:xfrm>
            <a:off x="4765252" y="2363350"/>
            <a:ext cx="2102177" cy="2092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Controlador</a:t>
            </a:r>
            <a:endParaRPr lang="es-PE" b="1" dirty="0"/>
          </a:p>
        </p:txBody>
      </p:sp>
      <p:sp>
        <p:nvSpPr>
          <p:cNvPr id="10" name="Rectángulo 9"/>
          <p:cNvSpPr/>
          <p:nvPr/>
        </p:nvSpPr>
        <p:spPr>
          <a:xfrm>
            <a:off x="8427563" y="2362656"/>
            <a:ext cx="2102177" cy="2092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Vista</a:t>
            </a:r>
            <a:endParaRPr lang="es-PE" b="1" dirty="0"/>
          </a:p>
        </p:txBody>
      </p:sp>
      <p:sp>
        <p:nvSpPr>
          <p:cNvPr id="11" name="Flecha derecha 10"/>
          <p:cNvSpPr/>
          <p:nvPr/>
        </p:nvSpPr>
        <p:spPr>
          <a:xfrm>
            <a:off x="3780153" y="3097949"/>
            <a:ext cx="829559" cy="4619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Flecha derecha 11"/>
          <p:cNvSpPr/>
          <p:nvPr/>
        </p:nvSpPr>
        <p:spPr>
          <a:xfrm>
            <a:off x="7345056" y="2947118"/>
            <a:ext cx="829559" cy="4619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CuadroTexto 14"/>
          <p:cNvSpPr txBox="1"/>
          <p:nvPr/>
        </p:nvSpPr>
        <p:spPr>
          <a:xfrm>
            <a:off x="1508293" y="4549676"/>
            <a:ext cx="20833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/>
              <a:t>C</a:t>
            </a:r>
            <a:r>
              <a:rPr lang="es-PE" b="1" dirty="0" smtClean="0"/>
              <a:t>ontiene una representación de los datos que maneja el sistema (Mayormente se representa por clases</a:t>
            </a:r>
            <a:endParaRPr lang="es-PE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4765252" y="4549676"/>
            <a:ext cx="20833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 smtClean="0"/>
              <a:t>Clases </a:t>
            </a:r>
            <a:r>
              <a:rPr lang="es-PE" b="1" dirty="0"/>
              <a:t>que manejan las solicitudes entrantes del navegador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8488836" y="4549676"/>
            <a:ext cx="19796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 smtClean="0"/>
              <a:t>Es la interfaz de usuario, que compone la información que se enviara al cliente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399497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5" grpId="0"/>
      <p:bldP spid="18" grpId="0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4345" y="1509746"/>
            <a:ext cx="3914775" cy="466725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0" y="0"/>
            <a:ext cx="12192000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¿Cómo pasamos un valor desde el controlador a la vista?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613317" y="791737"/>
            <a:ext cx="7750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 smtClean="0"/>
              <a:t>De la siguiente forma podemos llamar a los métodos desde la vista</a:t>
            </a:r>
            <a:endParaRPr lang="es-PE" b="1" dirty="0"/>
          </a:p>
        </p:txBody>
      </p:sp>
      <p:cxnSp>
        <p:nvCxnSpPr>
          <p:cNvPr id="8" name="Conector recto de flecha 7"/>
          <p:cNvCxnSpPr/>
          <p:nvPr/>
        </p:nvCxnSpPr>
        <p:spPr>
          <a:xfrm flipV="1">
            <a:off x="3880624" y="1843630"/>
            <a:ext cx="189570" cy="8697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2966223" y="2713425"/>
            <a:ext cx="2129883" cy="646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Nombre del controlador</a:t>
            </a:r>
            <a:endParaRPr lang="es-PE" b="1" dirty="0"/>
          </a:p>
        </p:txBody>
      </p:sp>
      <p:cxnSp>
        <p:nvCxnSpPr>
          <p:cNvPr id="10" name="Conector recto de flecha 9"/>
          <p:cNvCxnSpPr/>
          <p:nvPr/>
        </p:nvCxnSpPr>
        <p:spPr>
          <a:xfrm flipH="1" flipV="1">
            <a:off x="5391302" y="1843630"/>
            <a:ext cx="341083" cy="8697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Rectángulo 11"/>
          <p:cNvSpPr/>
          <p:nvPr/>
        </p:nvSpPr>
        <p:spPr>
          <a:xfrm>
            <a:off x="5235186" y="2723923"/>
            <a:ext cx="2129883" cy="646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Nombre </a:t>
            </a:r>
            <a:r>
              <a:rPr lang="es-PE" b="1" dirty="0" smtClean="0"/>
              <a:t>de la acción</a:t>
            </a:r>
            <a:endParaRPr lang="es-PE" b="1" dirty="0"/>
          </a:p>
        </p:txBody>
      </p:sp>
      <p:cxnSp>
        <p:nvCxnSpPr>
          <p:cNvPr id="13" name="Conector recto de flecha 12"/>
          <p:cNvCxnSpPr/>
          <p:nvPr/>
        </p:nvCxnSpPr>
        <p:spPr>
          <a:xfrm flipH="1" flipV="1">
            <a:off x="6607098" y="1843630"/>
            <a:ext cx="1042034" cy="8697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Rectángulo 14"/>
          <p:cNvSpPr/>
          <p:nvPr/>
        </p:nvSpPr>
        <p:spPr>
          <a:xfrm>
            <a:off x="7649132" y="2723923"/>
            <a:ext cx="2129883" cy="646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El valor de los </a:t>
            </a:r>
            <a:r>
              <a:rPr lang="es-PE" b="1" dirty="0" err="1" smtClean="0"/>
              <a:t>parametros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153611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2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Ejemplo: Pasando desde controlar a la vista un “</a:t>
            </a:r>
            <a:r>
              <a:rPr lang="es-PE" b="1" dirty="0" err="1" smtClean="0"/>
              <a:t>string</a:t>
            </a:r>
            <a:r>
              <a:rPr lang="es-PE" b="1" dirty="0" smtClean="0"/>
              <a:t>”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41" y="452718"/>
            <a:ext cx="7906563" cy="5927743"/>
          </a:xfrm>
          <a:prstGeom prst="rect">
            <a:avLst/>
          </a:prstGeom>
        </p:spPr>
      </p:pic>
      <p:cxnSp>
        <p:nvCxnSpPr>
          <p:cNvPr id="7" name="Conector recto de flecha 6"/>
          <p:cNvCxnSpPr/>
          <p:nvPr/>
        </p:nvCxnSpPr>
        <p:spPr>
          <a:xfrm flipH="1">
            <a:off x="5151863" y="3501483"/>
            <a:ext cx="1025913" cy="6491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Rectángulo 7"/>
          <p:cNvSpPr/>
          <p:nvPr/>
        </p:nvSpPr>
        <p:spPr>
          <a:xfrm>
            <a:off x="6145451" y="3301812"/>
            <a:ext cx="3244882" cy="7237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Definimos un método llamado mensaje que  nos retorne un </a:t>
            </a:r>
            <a:r>
              <a:rPr lang="es-PE" b="1" dirty="0" err="1" smtClean="0"/>
              <a:t>string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80928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025" y="2396351"/>
            <a:ext cx="5955565" cy="2186708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0"/>
            <a:ext cx="12192000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Llamamos a nuestro método desde la URL</a:t>
            </a:r>
          </a:p>
        </p:txBody>
      </p:sp>
      <p:cxnSp>
        <p:nvCxnSpPr>
          <p:cNvPr id="7" name="Conector recto de flecha 6"/>
          <p:cNvCxnSpPr/>
          <p:nvPr/>
        </p:nvCxnSpPr>
        <p:spPr>
          <a:xfrm flipH="1">
            <a:off x="5999357" y="2185639"/>
            <a:ext cx="624467" cy="8028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ectángulo 7"/>
          <p:cNvSpPr/>
          <p:nvPr/>
        </p:nvSpPr>
        <p:spPr>
          <a:xfrm>
            <a:off x="5865541" y="1628079"/>
            <a:ext cx="2007219" cy="557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Nombre del controlador</a:t>
            </a:r>
            <a:endParaRPr lang="es-PE" b="1" dirty="0"/>
          </a:p>
        </p:txBody>
      </p:sp>
      <p:cxnSp>
        <p:nvCxnSpPr>
          <p:cNvPr id="10" name="Conector recto de flecha 9"/>
          <p:cNvCxnSpPr/>
          <p:nvPr/>
        </p:nvCxnSpPr>
        <p:spPr>
          <a:xfrm flipH="1">
            <a:off x="6311590" y="2286000"/>
            <a:ext cx="2141035" cy="7025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Rectángulo 11"/>
          <p:cNvSpPr/>
          <p:nvPr/>
        </p:nvSpPr>
        <p:spPr>
          <a:xfrm>
            <a:off x="8184993" y="1906859"/>
            <a:ext cx="2007219" cy="402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Ponemos el /</a:t>
            </a:r>
            <a:endParaRPr lang="es-PE" b="1" dirty="0"/>
          </a:p>
        </p:txBody>
      </p:sp>
      <p:cxnSp>
        <p:nvCxnSpPr>
          <p:cNvPr id="14" name="Conector recto de flecha 13"/>
          <p:cNvCxnSpPr/>
          <p:nvPr/>
        </p:nvCxnSpPr>
        <p:spPr>
          <a:xfrm flipH="1" flipV="1">
            <a:off x="6529038" y="3267307"/>
            <a:ext cx="2380785" cy="7471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ángulo 15"/>
          <p:cNvSpPr/>
          <p:nvPr/>
        </p:nvSpPr>
        <p:spPr>
          <a:xfrm>
            <a:off x="8943278" y="3910362"/>
            <a:ext cx="2743200" cy="572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Especificamos el nombre </a:t>
            </a:r>
            <a:r>
              <a:rPr lang="es-PE" b="1" dirty="0" smtClean="0"/>
              <a:t>de la acción</a:t>
            </a:r>
            <a:endParaRPr lang="es-PE" b="1" dirty="0"/>
          </a:p>
        </p:txBody>
      </p:sp>
      <p:cxnSp>
        <p:nvCxnSpPr>
          <p:cNvPr id="17" name="Conector recto de flecha 16"/>
          <p:cNvCxnSpPr/>
          <p:nvPr/>
        </p:nvCxnSpPr>
        <p:spPr>
          <a:xfrm flipH="1" flipV="1">
            <a:off x="3395140" y="3735658"/>
            <a:ext cx="1054197" cy="10581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ectángulo 18"/>
          <p:cNvSpPr/>
          <p:nvPr/>
        </p:nvSpPr>
        <p:spPr>
          <a:xfrm>
            <a:off x="3877634" y="4793771"/>
            <a:ext cx="2651404" cy="559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Podemos ver que nos bota el mensaje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335768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6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Rectángulo 3"/>
          <p:cNvSpPr/>
          <p:nvPr/>
        </p:nvSpPr>
        <p:spPr>
          <a:xfrm>
            <a:off x="0" y="0"/>
            <a:ext cx="12192000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¿Cómo pasamos por la URL un parámetro?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18" y="642730"/>
            <a:ext cx="6896100" cy="5467350"/>
          </a:xfrm>
          <a:prstGeom prst="rect">
            <a:avLst/>
          </a:prstGeom>
        </p:spPr>
      </p:pic>
      <p:cxnSp>
        <p:nvCxnSpPr>
          <p:cNvPr id="7" name="Conector recto de flecha 6"/>
          <p:cNvCxnSpPr/>
          <p:nvPr/>
        </p:nvCxnSpPr>
        <p:spPr>
          <a:xfrm flipH="1">
            <a:off x="3977268" y="3088888"/>
            <a:ext cx="1185747" cy="8028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Rectángulo 7"/>
          <p:cNvSpPr/>
          <p:nvPr/>
        </p:nvSpPr>
        <p:spPr>
          <a:xfrm>
            <a:off x="4662182" y="2598235"/>
            <a:ext cx="2763136" cy="568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Ponemos el nombre </a:t>
            </a:r>
            <a:r>
              <a:rPr lang="es-PE" b="1" dirty="0" smtClean="0"/>
              <a:t>de la acción</a:t>
            </a:r>
            <a:endParaRPr lang="es-PE" b="1" dirty="0"/>
          </a:p>
        </p:txBody>
      </p:sp>
      <p:cxnSp>
        <p:nvCxnSpPr>
          <p:cNvPr id="9" name="Conector recto de flecha 8"/>
          <p:cNvCxnSpPr/>
          <p:nvPr/>
        </p:nvCxnSpPr>
        <p:spPr>
          <a:xfrm flipH="1">
            <a:off x="5938167" y="3579541"/>
            <a:ext cx="1321277" cy="312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Rectángulo 11"/>
          <p:cNvSpPr/>
          <p:nvPr/>
        </p:nvSpPr>
        <p:spPr>
          <a:xfrm>
            <a:off x="7286717" y="3295185"/>
            <a:ext cx="2763136" cy="568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Indicamos que se recibirá un </a:t>
            </a:r>
            <a:r>
              <a:rPr lang="es-PE" b="1" dirty="0" err="1" smtClean="0"/>
              <a:t>parametro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319008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09" y="2184940"/>
            <a:ext cx="6658243" cy="2487419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0"/>
            <a:ext cx="12192000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Llamamos a nuestro método desde la URL y le asignamos un valor al </a:t>
            </a:r>
            <a:r>
              <a:rPr lang="es-PE" b="1" dirty="0" err="1" smtClean="0"/>
              <a:t>parametro</a:t>
            </a:r>
            <a:endParaRPr lang="es-PE" b="1" dirty="0" smtClean="0"/>
          </a:p>
        </p:txBody>
      </p:sp>
      <p:cxnSp>
        <p:nvCxnSpPr>
          <p:cNvPr id="7" name="Conector recto de flecha 6"/>
          <p:cNvCxnSpPr/>
          <p:nvPr/>
        </p:nvCxnSpPr>
        <p:spPr>
          <a:xfrm flipH="1">
            <a:off x="4047893" y="1996068"/>
            <a:ext cx="646771" cy="825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ángulo 7"/>
          <p:cNvSpPr/>
          <p:nvPr/>
        </p:nvSpPr>
        <p:spPr>
          <a:xfrm>
            <a:off x="3824869" y="1393903"/>
            <a:ext cx="1750742" cy="602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Nombre del controlador</a:t>
            </a:r>
            <a:endParaRPr lang="es-PE" b="1" dirty="0"/>
          </a:p>
        </p:txBody>
      </p:sp>
      <p:cxnSp>
        <p:nvCxnSpPr>
          <p:cNvPr id="9" name="Conector recto de flecha 8"/>
          <p:cNvCxnSpPr/>
          <p:nvPr/>
        </p:nvCxnSpPr>
        <p:spPr>
          <a:xfrm flipH="1" flipV="1">
            <a:off x="4192859" y="3064374"/>
            <a:ext cx="11151" cy="9500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ángulo 11"/>
          <p:cNvSpPr/>
          <p:nvPr/>
        </p:nvSpPr>
        <p:spPr>
          <a:xfrm>
            <a:off x="3309125" y="4098070"/>
            <a:ext cx="1750742" cy="602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Ponemos un “/”</a:t>
            </a:r>
            <a:endParaRPr lang="es-PE" b="1" dirty="0"/>
          </a:p>
        </p:txBody>
      </p:sp>
      <p:cxnSp>
        <p:nvCxnSpPr>
          <p:cNvPr id="13" name="Conector recto de flecha 12"/>
          <p:cNvCxnSpPr/>
          <p:nvPr/>
        </p:nvCxnSpPr>
        <p:spPr>
          <a:xfrm flipH="1" flipV="1">
            <a:off x="4466065" y="3010129"/>
            <a:ext cx="953429" cy="12257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Rectángulo 14"/>
          <p:cNvSpPr/>
          <p:nvPr/>
        </p:nvSpPr>
        <p:spPr>
          <a:xfrm>
            <a:off x="5220629" y="4277648"/>
            <a:ext cx="1750742" cy="602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Nombre </a:t>
            </a:r>
            <a:r>
              <a:rPr lang="es-PE" b="1" dirty="0" smtClean="0"/>
              <a:t>de la acción</a:t>
            </a:r>
            <a:endParaRPr lang="es-PE" b="1" dirty="0"/>
          </a:p>
        </p:txBody>
      </p:sp>
      <p:cxnSp>
        <p:nvCxnSpPr>
          <p:cNvPr id="16" name="Conector recto de flecha 15"/>
          <p:cNvCxnSpPr/>
          <p:nvPr/>
        </p:nvCxnSpPr>
        <p:spPr>
          <a:xfrm flipH="1" flipV="1">
            <a:off x="4758789" y="3010129"/>
            <a:ext cx="2814986" cy="14145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Rectángulo 17"/>
          <p:cNvSpPr/>
          <p:nvPr/>
        </p:nvSpPr>
        <p:spPr>
          <a:xfrm>
            <a:off x="7341952" y="4424707"/>
            <a:ext cx="2625416" cy="846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Ponemos un “/” para luego indicar el </a:t>
            </a:r>
            <a:r>
              <a:rPr lang="es-PE" b="1" dirty="0" err="1" smtClean="0"/>
              <a:t>parametro</a:t>
            </a:r>
            <a:endParaRPr lang="es-PE" b="1" dirty="0"/>
          </a:p>
        </p:txBody>
      </p:sp>
      <p:cxnSp>
        <p:nvCxnSpPr>
          <p:cNvPr id="20" name="Conector recto de flecha 19"/>
          <p:cNvCxnSpPr/>
          <p:nvPr/>
        </p:nvCxnSpPr>
        <p:spPr>
          <a:xfrm flipH="1">
            <a:off x="4870299" y="2053564"/>
            <a:ext cx="1786979" cy="8513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Rectángulo 21"/>
          <p:cNvSpPr/>
          <p:nvPr/>
        </p:nvSpPr>
        <p:spPr>
          <a:xfrm>
            <a:off x="6466581" y="1393903"/>
            <a:ext cx="4260892" cy="738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Ponemos el signo de “?” para indicar que ingresaremos un </a:t>
            </a:r>
            <a:r>
              <a:rPr lang="es-PE" b="1" dirty="0" err="1" smtClean="0"/>
              <a:t>parametro</a:t>
            </a:r>
            <a:endParaRPr lang="es-PE" b="1" dirty="0"/>
          </a:p>
        </p:txBody>
      </p:sp>
      <p:cxnSp>
        <p:nvCxnSpPr>
          <p:cNvPr id="23" name="Conector recto de flecha 22"/>
          <p:cNvCxnSpPr/>
          <p:nvPr/>
        </p:nvCxnSpPr>
        <p:spPr>
          <a:xfrm flipH="1">
            <a:off x="5419495" y="2500134"/>
            <a:ext cx="1657001" cy="3768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Rectángulo 24"/>
          <p:cNvSpPr/>
          <p:nvPr/>
        </p:nvSpPr>
        <p:spPr>
          <a:xfrm>
            <a:off x="7121101" y="2302725"/>
            <a:ext cx="1750742" cy="602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Nombre del </a:t>
            </a:r>
            <a:r>
              <a:rPr lang="es-PE" b="1" dirty="0" err="1" smtClean="0"/>
              <a:t>parametro</a:t>
            </a:r>
            <a:endParaRPr lang="es-PE" b="1" dirty="0"/>
          </a:p>
        </p:txBody>
      </p:sp>
      <p:cxnSp>
        <p:nvCxnSpPr>
          <p:cNvPr id="26" name="Conector recto de flecha 25"/>
          <p:cNvCxnSpPr/>
          <p:nvPr/>
        </p:nvCxnSpPr>
        <p:spPr>
          <a:xfrm flipH="1" flipV="1">
            <a:off x="5828778" y="3064374"/>
            <a:ext cx="1736198" cy="3009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Rectángulo 28"/>
          <p:cNvSpPr/>
          <p:nvPr/>
        </p:nvSpPr>
        <p:spPr>
          <a:xfrm>
            <a:off x="7566074" y="3088822"/>
            <a:ext cx="1750742" cy="602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Valor del </a:t>
            </a:r>
            <a:r>
              <a:rPr lang="es-PE" b="1" dirty="0" err="1" smtClean="0"/>
              <a:t>parametro</a:t>
            </a:r>
            <a:endParaRPr lang="es-PE" b="1" dirty="0"/>
          </a:p>
        </p:txBody>
      </p:sp>
      <p:cxnSp>
        <p:nvCxnSpPr>
          <p:cNvPr id="33" name="Conector recto de flecha 32"/>
          <p:cNvCxnSpPr/>
          <p:nvPr/>
        </p:nvCxnSpPr>
        <p:spPr>
          <a:xfrm flipH="1" flipV="1">
            <a:off x="1256372" y="3474643"/>
            <a:ext cx="3716" cy="17961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Rectángulo 34"/>
          <p:cNvSpPr/>
          <p:nvPr/>
        </p:nvSpPr>
        <p:spPr>
          <a:xfrm>
            <a:off x="679989" y="5266383"/>
            <a:ext cx="4078800" cy="602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Podemos ver el resultado que nos arroja desde el </a:t>
            </a:r>
            <a:r>
              <a:rPr lang="es-PE" b="1" dirty="0" err="1" smtClean="0"/>
              <a:t>controller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301943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5" grpId="0" animBg="1"/>
      <p:bldP spid="18" grpId="0" animBg="1"/>
      <p:bldP spid="22" grpId="0" animBg="1"/>
      <p:bldP spid="25" grpId="0" animBg="1"/>
      <p:bldP spid="29" grpId="0" animBg="1"/>
      <p:bldP spid="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Rectángulo 3"/>
          <p:cNvSpPr/>
          <p:nvPr/>
        </p:nvSpPr>
        <p:spPr>
          <a:xfrm>
            <a:off x="0" y="0"/>
            <a:ext cx="12192000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¿Cómo pasamos por la URL 2 o mas parámetro?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42" y="868982"/>
            <a:ext cx="9220200" cy="5476875"/>
          </a:xfrm>
          <a:prstGeom prst="rect">
            <a:avLst/>
          </a:prstGeom>
        </p:spPr>
      </p:pic>
      <p:cxnSp>
        <p:nvCxnSpPr>
          <p:cNvPr id="7" name="Conector recto de flecha 6"/>
          <p:cNvCxnSpPr/>
          <p:nvPr/>
        </p:nvCxnSpPr>
        <p:spPr>
          <a:xfrm flipH="1">
            <a:off x="4360128" y="3607419"/>
            <a:ext cx="1081667" cy="5432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4758783" y="3329564"/>
            <a:ext cx="2567568" cy="3607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Nombre del método</a:t>
            </a:r>
            <a:endParaRPr lang="es-PE" b="1" dirty="0"/>
          </a:p>
        </p:txBody>
      </p:sp>
      <p:cxnSp>
        <p:nvCxnSpPr>
          <p:cNvPr id="10" name="Conector recto de flecha 9"/>
          <p:cNvCxnSpPr/>
          <p:nvPr/>
        </p:nvCxnSpPr>
        <p:spPr>
          <a:xfrm flipH="1">
            <a:off x="6953623" y="3648888"/>
            <a:ext cx="1081667" cy="5432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Rectángulo 11"/>
          <p:cNvSpPr/>
          <p:nvPr/>
        </p:nvSpPr>
        <p:spPr>
          <a:xfrm>
            <a:off x="7512645" y="3122341"/>
            <a:ext cx="2567568" cy="496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Primer parámetro llamado “nombre”</a:t>
            </a:r>
            <a:endParaRPr lang="es-PE" b="1" dirty="0"/>
          </a:p>
        </p:txBody>
      </p:sp>
      <p:cxnSp>
        <p:nvCxnSpPr>
          <p:cNvPr id="13" name="Conector recto de flecha 12"/>
          <p:cNvCxnSpPr/>
          <p:nvPr/>
        </p:nvCxnSpPr>
        <p:spPr>
          <a:xfrm flipH="1" flipV="1">
            <a:off x="9048362" y="4408081"/>
            <a:ext cx="354478" cy="4260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Rectángulo 14"/>
          <p:cNvSpPr/>
          <p:nvPr/>
        </p:nvSpPr>
        <p:spPr>
          <a:xfrm>
            <a:off x="9375939" y="4834110"/>
            <a:ext cx="2567568" cy="496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Primer parámetro llamado “apellido”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61722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29" y="1619073"/>
            <a:ext cx="9092848" cy="2306157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0"/>
            <a:ext cx="12192000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Llamamos a nuestro método desde la URL y le asignamos un valor al </a:t>
            </a:r>
            <a:r>
              <a:rPr lang="es-PE" b="1" dirty="0" err="1" smtClean="0"/>
              <a:t>parametro</a:t>
            </a:r>
            <a:endParaRPr lang="es-PE" b="1" dirty="0" smtClean="0"/>
          </a:p>
        </p:txBody>
      </p:sp>
      <p:cxnSp>
        <p:nvCxnSpPr>
          <p:cNvPr id="7" name="Conector recto de flecha 6"/>
          <p:cNvCxnSpPr/>
          <p:nvPr/>
        </p:nvCxnSpPr>
        <p:spPr>
          <a:xfrm>
            <a:off x="3839966" y="1496846"/>
            <a:ext cx="542464" cy="8560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ángulo 7"/>
          <p:cNvSpPr/>
          <p:nvPr/>
        </p:nvSpPr>
        <p:spPr>
          <a:xfrm>
            <a:off x="2473280" y="966727"/>
            <a:ext cx="2260411" cy="524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Nombre del </a:t>
            </a:r>
            <a:r>
              <a:rPr lang="es-PE" b="1" dirty="0" err="1" smtClean="0"/>
              <a:t>controller</a:t>
            </a:r>
            <a:endParaRPr lang="es-PE" b="1" dirty="0"/>
          </a:p>
        </p:txBody>
      </p:sp>
      <p:cxnSp>
        <p:nvCxnSpPr>
          <p:cNvPr id="9" name="Conector recto de flecha 8"/>
          <p:cNvCxnSpPr/>
          <p:nvPr/>
        </p:nvCxnSpPr>
        <p:spPr>
          <a:xfrm flipH="1" flipV="1">
            <a:off x="4474926" y="2584936"/>
            <a:ext cx="258766" cy="18343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ctángulo 10"/>
          <p:cNvSpPr/>
          <p:nvPr/>
        </p:nvSpPr>
        <p:spPr>
          <a:xfrm>
            <a:off x="3603486" y="4449339"/>
            <a:ext cx="2260411" cy="401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Ponemos un “/”</a:t>
            </a:r>
            <a:endParaRPr lang="es-PE" b="1" dirty="0"/>
          </a:p>
        </p:txBody>
      </p:sp>
      <p:cxnSp>
        <p:nvCxnSpPr>
          <p:cNvPr id="12" name="Conector recto de flecha 11"/>
          <p:cNvCxnSpPr/>
          <p:nvPr/>
        </p:nvCxnSpPr>
        <p:spPr>
          <a:xfrm flipH="1" flipV="1">
            <a:off x="5219270" y="2584936"/>
            <a:ext cx="1092320" cy="17194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ectángulo 13"/>
          <p:cNvSpPr/>
          <p:nvPr/>
        </p:nvSpPr>
        <p:spPr>
          <a:xfrm>
            <a:off x="6096000" y="4337825"/>
            <a:ext cx="2260411" cy="512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Nombre </a:t>
            </a:r>
            <a:r>
              <a:rPr lang="es-PE" b="1" dirty="0" smtClean="0"/>
              <a:t>de la acción</a:t>
            </a:r>
            <a:endParaRPr lang="es-PE" b="1" dirty="0"/>
          </a:p>
        </p:txBody>
      </p:sp>
      <p:cxnSp>
        <p:nvCxnSpPr>
          <p:cNvPr id="15" name="Conector recto de flecha 14"/>
          <p:cNvCxnSpPr/>
          <p:nvPr/>
        </p:nvCxnSpPr>
        <p:spPr>
          <a:xfrm flipH="1" flipV="1">
            <a:off x="5908501" y="2545907"/>
            <a:ext cx="2767148" cy="18734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ectángulo 16"/>
          <p:cNvSpPr/>
          <p:nvPr/>
        </p:nvSpPr>
        <p:spPr>
          <a:xfrm>
            <a:off x="8588514" y="4393581"/>
            <a:ext cx="2260411" cy="401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Ponemos un “/”</a:t>
            </a:r>
            <a:endParaRPr lang="es-PE" b="1" dirty="0"/>
          </a:p>
        </p:txBody>
      </p:sp>
      <p:cxnSp>
        <p:nvCxnSpPr>
          <p:cNvPr id="18" name="Conector recto de flecha 17"/>
          <p:cNvCxnSpPr>
            <a:stCxn id="20" idx="2"/>
          </p:cNvCxnSpPr>
          <p:nvPr/>
        </p:nvCxnSpPr>
        <p:spPr>
          <a:xfrm flipH="1">
            <a:off x="6008135" y="1546589"/>
            <a:ext cx="413" cy="8063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Rectángulo 19"/>
          <p:cNvSpPr/>
          <p:nvPr/>
        </p:nvSpPr>
        <p:spPr>
          <a:xfrm>
            <a:off x="4878342" y="790454"/>
            <a:ext cx="2260411" cy="756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Ponemos un ? , indicando que es un </a:t>
            </a:r>
            <a:r>
              <a:rPr lang="es-PE" b="1" dirty="0" err="1" smtClean="0"/>
              <a:t>parametro</a:t>
            </a:r>
            <a:endParaRPr lang="es-PE" b="1" dirty="0"/>
          </a:p>
        </p:txBody>
      </p:sp>
      <p:cxnSp>
        <p:nvCxnSpPr>
          <p:cNvPr id="21" name="Conector recto de flecha 20"/>
          <p:cNvCxnSpPr/>
          <p:nvPr/>
        </p:nvCxnSpPr>
        <p:spPr>
          <a:xfrm flipH="1">
            <a:off x="6540193" y="1449015"/>
            <a:ext cx="1213686" cy="9038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Rectángulo 22"/>
          <p:cNvSpPr/>
          <p:nvPr/>
        </p:nvSpPr>
        <p:spPr>
          <a:xfrm>
            <a:off x="7266742" y="943858"/>
            <a:ext cx="3304680" cy="490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Pasamos el nombre del </a:t>
            </a:r>
            <a:r>
              <a:rPr lang="es-PE" b="1" dirty="0" err="1" smtClean="0"/>
              <a:t>parametro</a:t>
            </a:r>
            <a:endParaRPr lang="es-PE" b="1" dirty="0"/>
          </a:p>
        </p:txBody>
      </p:sp>
      <p:cxnSp>
        <p:nvCxnSpPr>
          <p:cNvPr id="26" name="Conector recto de flecha 25"/>
          <p:cNvCxnSpPr/>
          <p:nvPr/>
        </p:nvCxnSpPr>
        <p:spPr>
          <a:xfrm flipH="1" flipV="1">
            <a:off x="7047572" y="2536894"/>
            <a:ext cx="2040671" cy="16336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Rectángulo 27"/>
          <p:cNvSpPr/>
          <p:nvPr/>
        </p:nvSpPr>
        <p:spPr>
          <a:xfrm>
            <a:off x="9097108" y="3914080"/>
            <a:ext cx="2823546" cy="401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Valor del parámetro “nombre”</a:t>
            </a:r>
            <a:endParaRPr lang="es-PE" b="1" dirty="0"/>
          </a:p>
        </p:txBody>
      </p:sp>
      <p:cxnSp>
        <p:nvCxnSpPr>
          <p:cNvPr id="29" name="Conector recto de flecha 28"/>
          <p:cNvCxnSpPr/>
          <p:nvPr/>
        </p:nvCxnSpPr>
        <p:spPr>
          <a:xfrm flipH="1" flipV="1">
            <a:off x="7354294" y="2520231"/>
            <a:ext cx="1399729" cy="8152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Rectángulo 30"/>
          <p:cNvSpPr/>
          <p:nvPr/>
        </p:nvSpPr>
        <p:spPr>
          <a:xfrm>
            <a:off x="8790026" y="3138477"/>
            <a:ext cx="3297896" cy="526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Con el “&amp;” indicamos que pasaremos otro </a:t>
            </a:r>
            <a:r>
              <a:rPr lang="es-PE" b="1" dirty="0" err="1" smtClean="0"/>
              <a:t>parametro</a:t>
            </a:r>
            <a:endParaRPr lang="es-PE" b="1" dirty="0"/>
          </a:p>
        </p:txBody>
      </p:sp>
      <p:cxnSp>
        <p:nvCxnSpPr>
          <p:cNvPr id="37" name="Conector recto de flecha 36"/>
          <p:cNvCxnSpPr/>
          <p:nvPr/>
        </p:nvCxnSpPr>
        <p:spPr>
          <a:xfrm flipH="1">
            <a:off x="7771428" y="1834113"/>
            <a:ext cx="584983" cy="4964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Rectángulo 39"/>
          <p:cNvSpPr/>
          <p:nvPr/>
        </p:nvSpPr>
        <p:spPr>
          <a:xfrm>
            <a:off x="8331121" y="1540878"/>
            <a:ext cx="3304680" cy="4906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Pasamos el nombre del </a:t>
            </a:r>
            <a:r>
              <a:rPr lang="es-PE" b="1" dirty="0" err="1" smtClean="0"/>
              <a:t>parametro</a:t>
            </a:r>
            <a:endParaRPr lang="es-PE" b="1" dirty="0"/>
          </a:p>
        </p:txBody>
      </p:sp>
      <p:cxnSp>
        <p:nvCxnSpPr>
          <p:cNvPr id="41" name="Conector recto de flecha 40"/>
          <p:cNvCxnSpPr/>
          <p:nvPr/>
        </p:nvCxnSpPr>
        <p:spPr>
          <a:xfrm flipH="1" flipV="1">
            <a:off x="8311684" y="2548755"/>
            <a:ext cx="776559" cy="1582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Rectángulo 42"/>
          <p:cNvSpPr/>
          <p:nvPr/>
        </p:nvSpPr>
        <p:spPr>
          <a:xfrm>
            <a:off x="9094964" y="2499884"/>
            <a:ext cx="2823546" cy="461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Valor del parámetro “apellido”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66921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4" grpId="0" animBg="1"/>
      <p:bldP spid="17" grpId="0" animBg="1"/>
      <p:bldP spid="20" grpId="0" animBg="1"/>
      <p:bldP spid="23" grpId="0" animBg="1"/>
      <p:bldP spid="28" grpId="0" animBg="1"/>
      <p:bldP spid="31" grpId="0" animBg="1"/>
      <p:bldP spid="40" grpId="0" animBg="1"/>
      <p:bldP spid="4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6792" y="1152983"/>
            <a:ext cx="8635622" cy="5165315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0" y="0"/>
            <a:ext cx="12192000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¿Cómo pasamos boto HTML a la vista?</a:t>
            </a:r>
          </a:p>
        </p:txBody>
      </p:sp>
      <p:cxnSp>
        <p:nvCxnSpPr>
          <p:cNvPr id="8" name="Conector recto de flecha 7"/>
          <p:cNvCxnSpPr/>
          <p:nvPr/>
        </p:nvCxnSpPr>
        <p:spPr>
          <a:xfrm flipH="1">
            <a:off x="4650059" y="2330605"/>
            <a:ext cx="2274848" cy="3679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6924906" y="2079701"/>
            <a:ext cx="3895029" cy="618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Al indicar que es </a:t>
            </a:r>
            <a:r>
              <a:rPr lang="es-PE" b="1" dirty="0" err="1" smtClean="0"/>
              <a:t>ActionResult</a:t>
            </a:r>
            <a:r>
              <a:rPr lang="es-PE" b="1" dirty="0" smtClean="0"/>
              <a:t> le decimos que nos botara HTML</a:t>
            </a:r>
            <a:endParaRPr lang="es-PE" b="1" dirty="0"/>
          </a:p>
        </p:txBody>
      </p:sp>
      <p:cxnSp>
        <p:nvCxnSpPr>
          <p:cNvPr id="10" name="Conector recto de flecha 9"/>
          <p:cNvCxnSpPr/>
          <p:nvPr/>
        </p:nvCxnSpPr>
        <p:spPr>
          <a:xfrm flipH="1" flipV="1">
            <a:off x="4650060" y="3484700"/>
            <a:ext cx="1884555" cy="3501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6534615" y="3398859"/>
            <a:ext cx="3895029" cy="618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Todo </a:t>
            </a:r>
            <a:r>
              <a:rPr lang="es-PE" b="1" dirty="0" err="1" smtClean="0"/>
              <a:t>ActionResult</a:t>
            </a:r>
            <a:r>
              <a:rPr lang="es-PE" b="1" dirty="0" smtClean="0"/>
              <a:t> lo que nos retorna es un View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2970671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72414"/>
            <a:ext cx="5983237" cy="3299947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0" y="0"/>
            <a:ext cx="12192000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Creando una vista</a:t>
            </a:r>
          </a:p>
        </p:txBody>
      </p:sp>
      <p:cxnSp>
        <p:nvCxnSpPr>
          <p:cNvPr id="7" name="Conector recto de flecha 6"/>
          <p:cNvCxnSpPr/>
          <p:nvPr/>
        </p:nvCxnSpPr>
        <p:spPr>
          <a:xfrm flipH="1">
            <a:off x="3434576" y="1720832"/>
            <a:ext cx="680224" cy="6543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Rectángulo 7"/>
          <p:cNvSpPr/>
          <p:nvPr/>
        </p:nvSpPr>
        <p:spPr>
          <a:xfrm>
            <a:off x="3787697" y="1123284"/>
            <a:ext cx="2308303" cy="597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Damos </a:t>
            </a:r>
            <a:r>
              <a:rPr lang="es-PE" b="1" dirty="0" err="1" smtClean="0"/>
              <a:t>click</a:t>
            </a:r>
            <a:r>
              <a:rPr lang="es-PE" b="1" dirty="0" smtClean="0"/>
              <a:t> en Agregar Vista</a:t>
            </a:r>
            <a:endParaRPr lang="es-PE" b="1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358" y="1372414"/>
            <a:ext cx="5562600" cy="3905250"/>
          </a:xfrm>
          <a:prstGeom prst="rect">
            <a:avLst/>
          </a:prstGeom>
        </p:spPr>
      </p:pic>
      <p:cxnSp>
        <p:nvCxnSpPr>
          <p:cNvPr id="11" name="Conector recto de flecha 10"/>
          <p:cNvCxnSpPr/>
          <p:nvPr/>
        </p:nvCxnSpPr>
        <p:spPr>
          <a:xfrm flipH="1">
            <a:off x="8737589" y="1372414"/>
            <a:ext cx="562528" cy="4052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Rectángulo 13"/>
          <p:cNvSpPr/>
          <p:nvPr/>
        </p:nvSpPr>
        <p:spPr>
          <a:xfrm>
            <a:off x="9300117" y="987961"/>
            <a:ext cx="2308303" cy="597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Indicamos nombre a la vista</a:t>
            </a:r>
            <a:endParaRPr lang="es-PE" b="1" dirty="0"/>
          </a:p>
        </p:txBody>
      </p:sp>
      <p:cxnSp>
        <p:nvCxnSpPr>
          <p:cNvPr id="15" name="Conector recto de flecha 14"/>
          <p:cNvCxnSpPr/>
          <p:nvPr/>
        </p:nvCxnSpPr>
        <p:spPr>
          <a:xfrm flipH="1" flipV="1">
            <a:off x="9018853" y="2514863"/>
            <a:ext cx="398960" cy="4281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Rectángulo 18"/>
          <p:cNvSpPr/>
          <p:nvPr/>
        </p:nvSpPr>
        <p:spPr>
          <a:xfrm>
            <a:off x="9300116" y="2930115"/>
            <a:ext cx="2308303" cy="597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err="1" smtClean="0"/>
              <a:t>Elejimos</a:t>
            </a:r>
            <a:r>
              <a:rPr lang="es-PE" b="1" dirty="0" smtClean="0"/>
              <a:t> una plantilla </a:t>
            </a:r>
            <a:r>
              <a:rPr lang="es-PE" b="1" dirty="0" err="1" smtClean="0"/>
              <a:t>vacia</a:t>
            </a:r>
            <a:endParaRPr lang="es-PE" b="1" dirty="0"/>
          </a:p>
        </p:txBody>
      </p:sp>
      <p:cxnSp>
        <p:nvCxnSpPr>
          <p:cNvPr id="20" name="Conector recto de flecha 19"/>
          <p:cNvCxnSpPr/>
          <p:nvPr/>
        </p:nvCxnSpPr>
        <p:spPr>
          <a:xfrm flipV="1">
            <a:off x="9117658" y="5063614"/>
            <a:ext cx="566865" cy="3993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Rectángulo 22"/>
          <p:cNvSpPr/>
          <p:nvPr/>
        </p:nvSpPr>
        <p:spPr>
          <a:xfrm>
            <a:off x="7092787" y="5495559"/>
            <a:ext cx="2308303" cy="597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Damos </a:t>
            </a:r>
            <a:r>
              <a:rPr lang="es-PE" b="1" dirty="0" err="1" smtClean="0"/>
              <a:t>click</a:t>
            </a:r>
            <a:r>
              <a:rPr lang="es-PE" b="1" dirty="0" smtClean="0"/>
              <a:t> en Agregar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380384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19" grpId="0" animBg="1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12192000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Creando una vista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22" y="1018509"/>
            <a:ext cx="3057525" cy="2495550"/>
          </a:xfrm>
          <a:prstGeom prst="rect">
            <a:avLst/>
          </a:prstGeom>
        </p:spPr>
      </p:pic>
      <p:cxnSp>
        <p:nvCxnSpPr>
          <p:cNvPr id="8" name="Conector recto de flecha 7"/>
          <p:cNvCxnSpPr/>
          <p:nvPr/>
        </p:nvCxnSpPr>
        <p:spPr>
          <a:xfrm flipH="1">
            <a:off x="1984917" y="922562"/>
            <a:ext cx="479502" cy="5018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Rectángulo 9"/>
          <p:cNvSpPr/>
          <p:nvPr/>
        </p:nvSpPr>
        <p:spPr>
          <a:xfrm>
            <a:off x="1390184" y="443060"/>
            <a:ext cx="3371386" cy="4795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Podemos ver que se puede visualizar nuestra vista</a:t>
            </a:r>
            <a:endParaRPr lang="es-PE" b="1" dirty="0"/>
          </a:p>
        </p:txBody>
      </p:sp>
      <p:cxnSp>
        <p:nvCxnSpPr>
          <p:cNvPr id="11" name="Conector recto de flecha 10"/>
          <p:cNvCxnSpPr/>
          <p:nvPr/>
        </p:nvCxnSpPr>
        <p:spPr>
          <a:xfrm flipH="1" flipV="1">
            <a:off x="2995962" y="2153346"/>
            <a:ext cx="683940" cy="14090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1510990" y="3585729"/>
            <a:ext cx="3371386" cy="4795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Son las plantillas que tendrá todas nuestras paginas</a:t>
            </a:r>
            <a:endParaRPr lang="es-PE" b="1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198" y="1034074"/>
            <a:ext cx="4457700" cy="1952625"/>
          </a:xfrm>
          <a:prstGeom prst="rect">
            <a:avLst/>
          </a:prstGeom>
        </p:spPr>
      </p:pic>
      <p:cxnSp>
        <p:nvCxnSpPr>
          <p:cNvPr id="17" name="Conector recto de flecha 16"/>
          <p:cNvCxnSpPr/>
          <p:nvPr/>
        </p:nvCxnSpPr>
        <p:spPr>
          <a:xfrm flipH="1" flipV="1">
            <a:off x="8162692" y="2750781"/>
            <a:ext cx="769434" cy="7025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" name="Rectángulo 17"/>
          <p:cNvSpPr/>
          <p:nvPr/>
        </p:nvSpPr>
        <p:spPr>
          <a:xfrm>
            <a:off x="8828048" y="3383412"/>
            <a:ext cx="2992244" cy="447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Por defecto solo sale el titulo que es </a:t>
            </a:r>
            <a:r>
              <a:rPr lang="es-PE" b="1" dirty="0" err="1" smtClean="0"/>
              <a:t>Index</a:t>
            </a:r>
            <a:endParaRPr lang="es-PE" b="1" dirty="0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48" y="4664756"/>
            <a:ext cx="4086225" cy="1943100"/>
          </a:xfrm>
          <a:prstGeom prst="rect">
            <a:avLst/>
          </a:prstGeom>
        </p:spPr>
      </p:pic>
      <p:cxnSp>
        <p:nvCxnSpPr>
          <p:cNvPr id="21" name="Conector recto de flecha 20"/>
          <p:cNvCxnSpPr/>
          <p:nvPr/>
        </p:nvCxnSpPr>
        <p:spPr>
          <a:xfrm flipH="1">
            <a:off x="4761570" y="2266284"/>
            <a:ext cx="1837628" cy="23984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/>
          <p:nvPr/>
        </p:nvCxnSpPr>
        <p:spPr>
          <a:xfrm flipH="1">
            <a:off x="2550143" y="5865541"/>
            <a:ext cx="756424" cy="1778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Rectángulo 23"/>
          <p:cNvSpPr/>
          <p:nvPr/>
        </p:nvSpPr>
        <p:spPr>
          <a:xfrm>
            <a:off x="3337932" y="5611945"/>
            <a:ext cx="1423638" cy="447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Indicamos un titulo</a:t>
            </a:r>
            <a:endParaRPr lang="es-PE" b="1" dirty="0"/>
          </a:p>
        </p:txBody>
      </p:sp>
      <p:sp>
        <p:nvSpPr>
          <p:cNvPr id="25" name="Flecha derecha 24"/>
          <p:cNvSpPr/>
          <p:nvPr/>
        </p:nvSpPr>
        <p:spPr>
          <a:xfrm>
            <a:off x="5117592" y="541233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6" name="CuadroTexto 25"/>
          <p:cNvSpPr txBox="1"/>
          <p:nvPr/>
        </p:nvSpPr>
        <p:spPr>
          <a:xfrm>
            <a:off x="4882376" y="4996588"/>
            <a:ext cx="172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 smtClean="0"/>
              <a:t>Ejecutamos</a:t>
            </a:r>
            <a:endParaRPr lang="es-PE" b="1" dirty="0"/>
          </a:p>
        </p:txBody>
      </p:sp>
      <p:pic>
        <p:nvPicPr>
          <p:cNvPr id="27" name="Imagen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481" y="4209763"/>
            <a:ext cx="418147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8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8" grpId="0" animBg="1"/>
      <p:bldP spid="24" grpId="0" animBg="1"/>
      <p:bldP spid="25" grpId="0" animBg="1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12192000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Introducción a ASP.NET MVC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17" y="765829"/>
            <a:ext cx="10858500" cy="4591050"/>
          </a:xfrm>
          <a:prstGeom prst="rect">
            <a:avLst/>
          </a:prstGeom>
        </p:spPr>
      </p:pic>
      <p:cxnSp>
        <p:nvCxnSpPr>
          <p:cNvPr id="8" name="Conector recto de flecha 7"/>
          <p:cNvCxnSpPr/>
          <p:nvPr/>
        </p:nvCxnSpPr>
        <p:spPr>
          <a:xfrm flipH="1" flipV="1">
            <a:off x="3714161" y="1574276"/>
            <a:ext cx="641023" cy="6033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3897983" y="2177590"/>
            <a:ext cx="1531855" cy="518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err="1" smtClean="0"/>
              <a:t>Click</a:t>
            </a:r>
            <a:r>
              <a:rPr lang="es-PE" b="1" dirty="0" smtClean="0"/>
              <a:t> en Nuevo</a:t>
            </a:r>
            <a:endParaRPr lang="es-PE" b="1" dirty="0"/>
          </a:p>
        </p:txBody>
      </p:sp>
      <p:cxnSp>
        <p:nvCxnSpPr>
          <p:cNvPr id="10" name="Conector recto de flecha 9"/>
          <p:cNvCxnSpPr/>
          <p:nvPr/>
        </p:nvCxnSpPr>
        <p:spPr>
          <a:xfrm flipH="1" flipV="1">
            <a:off x="8353720" y="1641836"/>
            <a:ext cx="740984" cy="3440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Rectángulo 10"/>
          <p:cNvSpPr/>
          <p:nvPr/>
        </p:nvSpPr>
        <p:spPr>
          <a:xfrm>
            <a:off x="9094704" y="1726675"/>
            <a:ext cx="1531855" cy="518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err="1" smtClean="0"/>
              <a:t>Click</a:t>
            </a:r>
            <a:r>
              <a:rPr lang="es-PE" b="1" dirty="0" smtClean="0"/>
              <a:t> en Proyecto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277105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0632" y="544629"/>
            <a:ext cx="11594593" cy="416905"/>
          </a:xfrm>
        </p:spPr>
        <p:txBody>
          <a:bodyPr/>
          <a:lstStyle/>
          <a:p>
            <a:pPr marL="0" indent="0">
              <a:buNone/>
            </a:pPr>
            <a:r>
              <a:rPr lang="es-PE" dirty="0" smtClean="0"/>
              <a:t>Tenemos que crear un modelo</a:t>
            </a:r>
            <a:endParaRPr lang="es-PE" dirty="0"/>
          </a:p>
        </p:txBody>
      </p:sp>
      <p:sp>
        <p:nvSpPr>
          <p:cNvPr id="4" name="Rectángulo 3"/>
          <p:cNvSpPr/>
          <p:nvPr/>
        </p:nvSpPr>
        <p:spPr>
          <a:xfrm>
            <a:off x="0" y="0"/>
            <a:ext cx="12192000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¿Cómo hacemos si queremos pasar una lista?</a:t>
            </a:r>
            <a:endParaRPr lang="es-PE" b="1" dirty="0" smtClean="0"/>
          </a:p>
        </p:txBody>
      </p:sp>
      <p:pic>
        <p:nvPicPr>
          <p:cNvPr id="15" name="Marcador de contenido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32" y="1389688"/>
            <a:ext cx="5669823" cy="3954276"/>
          </a:xfrm>
          <a:prstGeom prst="rect">
            <a:avLst/>
          </a:prstGeom>
        </p:spPr>
      </p:pic>
      <p:cxnSp>
        <p:nvCxnSpPr>
          <p:cNvPr id="16" name="Conector recto de flecha 15"/>
          <p:cNvCxnSpPr/>
          <p:nvPr/>
        </p:nvCxnSpPr>
        <p:spPr>
          <a:xfrm flipH="1">
            <a:off x="3237798" y="1273770"/>
            <a:ext cx="602165" cy="490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" name="Rectángulo 16"/>
          <p:cNvSpPr/>
          <p:nvPr/>
        </p:nvSpPr>
        <p:spPr>
          <a:xfrm>
            <a:off x="3538879" y="961534"/>
            <a:ext cx="1996069" cy="312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err="1" smtClean="0"/>
              <a:t>Click</a:t>
            </a:r>
            <a:r>
              <a:rPr lang="es-PE" b="1" dirty="0" smtClean="0"/>
              <a:t> en Clase</a:t>
            </a:r>
            <a:endParaRPr lang="es-PE" b="1" dirty="0"/>
          </a:p>
        </p:txBody>
      </p:sp>
      <p:cxnSp>
        <p:nvCxnSpPr>
          <p:cNvPr id="18" name="Conector recto de flecha 17"/>
          <p:cNvCxnSpPr/>
          <p:nvPr/>
        </p:nvCxnSpPr>
        <p:spPr>
          <a:xfrm flipH="1" flipV="1">
            <a:off x="1684062" y="5195282"/>
            <a:ext cx="293648" cy="4207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Rectángulo 18"/>
          <p:cNvSpPr/>
          <p:nvPr/>
        </p:nvSpPr>
        <p:spPr>
          <a:xfrm>
            <a:off x="1093045" y="5604849"/>
            <a:ext cx="1996069" cy="519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Indicamos un nombre</a:t>
            </a:r>
            <a:endParaRPr lang="es-PE" b="1" dirty="0"/>
          </a:p>
        </p:txBody>
      </p:sp>
      <p:cxnSp>
        <p:nvCxnSpPr>
          <p:cNvPr id="20" name="Conector recto de flecha 19"/>
          <p:cNvCxnSpPr/>
          <p:nvPr/>
        </p:nvCxnSpPr>
        <p:spPr>
          <a:xfrm flipH="1" flipV="1">
            <a:off x="4514611" y="5443979"/>
            <a:ext cx="293648" cy="4207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Rectángulo 20"/>
          <p:cNvSpPr/>
          <p:nvPr/>
        </p:nvSpPr>
        <p:spPr>
          <a:xfrm>
            <a:off x="4012807" y="5886654"/>
            <a:ext cx="1996069" cy="519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Damos </a:t>
            </a:r>
            <a:r>
              <a:rPr lang="es-PE" b="1" dirty="0" err="1" smtClean="0"/>
              <a:t>click</a:t>
            </a:r>
            <a:r>
              <a:rPr lang="es-PE" b="1" dirty="0" smtClean="0"/>
              <a:t> en Agregar</a:t>
            </a:r>
            <a:endParaRPr lang="es-PE" b="1" dirty="0"/>
          </a:p>
        </p:txBody>
      </p:sp>
      <p:sp>
        <p:nvSpPr>
          <p:cNvPr id="22" name="Flecha derecha 21"/>
          <p:cNvSpPr/>
          <p:nvPr/>
        </p:nvSpPr>
        <p:spPr>
          <a:xfrm>
            <a:off x="4921631" y="336682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963" y="1022054"/>
            <a:ext cx="6015152" cy="4731216"/>
          </a:xfrm>
          <a:prstGeom prst="rect">
            <a:avLst/>
          </a:prstGeom>
        </p:spPr>
      </p:pic>
      <p:cxnSp>
        <p:nvCxnSpPr>
          <p:cNvPr id="24" name="Conector recto de flecha 23"/>
          <p:cNvCxnSpPr/>
          <p:nvPr/>
        </p:nvCxnSpPr>
        <p:spPr>
          <a:xfrm flipH="1">
            <a:off x="9214851" y="3013360"/>
            <a:ext cx="562565" cy="5464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5" name="Rectángulo 24"/>
          <p:cNvSpPr/>
          <p:nvPr/>
        </p:nvSpPr>
        <p:spPr>
          <a:xfrm>
            <a:off x="9817016" y="2834939"/>
            <a:ext cx="2246400" cy="531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Llenamos la clase de propiedades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114225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 animBg="1"/>
      <p:bldP spid="19" grpId="0" animBg="1"/>
      <p:bldP spid="21" grpId="0" animBg="1"/>
      <p:bldP spid="22" grpId="0" animBg="1"/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Pasamos una lista del </a:t>
            </a:r>
            <a:r>
              <a:rPr lang="es-PE" b="1" dirty="0" err="1" smtClean="0"/>
              <a:t>controller</a:t>
            </a:r>
            <a:r>
              <a:rPr lang="es-PE" b="1" dirty="0" smtClean="0"/>
              <a:t> al cliente , usando el </a:t>
            </a:r>
            <a:r>
              <a:rPr lang="es-PE" b="1" dirty="0" err="1" smtClean="0"/>
              <a:t>JSONResult</a:t>
            </a:r>
            <a:endParaRPr lang="es-PE" b="1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2758"/>
            <a:ext cx="12238102" cy="5211354"/>
          </a:xfrm>
          <a:prstGeom prst="rect">
            <a:avLst/>
          </a:prstGeom>
        </p:spPr>
      </p:pic>
      <p:cxnSp>
        <p:nvCxnSpPr>
          <p:cNvPr id="8" name="Conector recto de flecha 7"/>
          <p:cNvCxnSpPr/>
          <p:nvPr/>
        </p:nvCxnSpPr>
        <p:spPr>
          <a:xfrm flipH="1" flipV="1">
            <a:off x="1574276" y="914401"/>
            <a:ext cx="3167406" cy="2639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Rectángulo 9"/>
          <p:cNvSpPr/>
          <p:nvPr/>
        </p:nvSpPr>
        <p:spPr>
          <a:xfrm>
            <a:off x="4741681" y="1015738"/>
            <a:ext cx="4185503" cy="325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Devolvemos un </a:t>
            </a:r>
            <a:r>
              <a:rPr lang="es-PE" b="1" dirty="0" err="1" smtClean="0"/>
              <a:t>JsonResult</a:t>
            </a:r>
            <a:endParaRPr lang="es-PE" b="1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31" y="1439994"/>
            <a:ext cx="5981700" cy="40957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81" y="4968164"/>
            <a:ext cx="12163719" cy="1890928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231" y="2000836"/>
            <a:ext cx="11163300" cy="161925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095" y="3701370"/>
            <a:ext cx="7867650" cy="223837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095" y="6125755"/>
            <a:ext cx="7562850" cy="381000"/>
          </a:xfrm>
          <a:prstGeom prst="rect">
            <a:avLst/>
          </a:prstGeom>
        </p:spPr>
      </p:pic>
      <p:cxnSp>
        <p:nvCxnSpPr>
          <p:cNvPr id="20" name="Conector recto de flecha 19"/>
          <p:cNvCxnSpPr/>
          <p:nvPr/>
        </p:nvCxnSpPr>
        <p:spPr>
          <a:xfrm flipH="1">
            <a:off x="1904214" y="5864112"/>
            <a:ext cx="867266" cy="2616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Rectángulo 20"/>
          <p:cNvSpPr/>
          <p:nvPr/>
        </p:nvSpPr>
        <p:spPr>
          <a:xfrm>
            <a:off x="2799761" y="5637229"/>
            <a:ext cx="2498104" cy="3259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Retornamos un </a:t>
            </a:r>
            <a:r>
              <a:rPr lang="es-PE" b="1" dirty="0" err="1" smtClean="0"/>
              <a:t>Json</a:t>
            </a:r>
            <a:r>
              <a:rPr lang="es-PE" b="1" dirty="0" smtClean="0"/>
              <a:t> </a:t>
            </a:r>
            <a:endParaRPr lang="es-PE" b="1" dirty="0"/>
          </a:p>
        </p:txBody>
      </p:sp>
      <p:cxnSp>
        <p:nvCxnSpPr>
          <p:cNvPr id="22" name="Conector recto de flecha 21"/>
          <p:cNvCxnSpPr/>
          <p:nvPr/>
        </p:nvCxnSpPr>
        <p:spPr>
          <a:xfrm flipH="1" flipV="1">
            <a:off x="2366128" y="6410796"/>
            <a:ext cx="707010" cy="2819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Rectángulo 23"/>
          <p:cNvSpPr/>
          <p:nvPr/>
        </p:nvSpPr>
        <p:spPr>
          <a:xfrm>
            <a:off x="3101419" y="6469251"/>
            <a:ext cx="2498104" cy="3259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Indicamos la lista</a:t>
            </a:r>
            <a:endParaRPr lang="es-PE" b="1" dirty="0"/>
          </a:p>
        </p:txBody>
      </p:sp>
      <p:cxnSp>
        <p:nvCxnSpPr>
          <p:cNvPr id="25" name="Conector recto de flecha 24"/>
          <p:cNvCxnSpPr/>
          <p:nvPr/>
        </p:nvCxnSpPr>
        <p:spPr>
          <a:xfrm flipH="1" flipV="1">
            <a:off x="6930272" y="6396776"/>
            <a:ext cx="707010" cy="2819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6" name="Rectángulo 25"/>
          <p:cNvSpPr/>
          <p:nvPr/>
        </p:nvSpPr>
        <p:spPr>
          <a:xfrm>
            <a:off x="7637281" y="6474416"/>
            <a:ext cx="4087797" cy="3259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Indicamos que será de tipo “</a:t>
            </a:r>
            <a:r>
              <a:rPr lang="es-PE" b="1" dirty="0" err="1" smtClean="0"/>
              <a:t>get</a:t>
            </a:r>
            <a:r>
              <a:rPr lang="es-PE" b="1" dirty="0" smtClean="0"/>
              <a:t>”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4145069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 animBg="1"/>
      <p:bldP spid="24" grpId="0" animBg="1"/>
      <p:bldP spid="2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Probaremos que nos bota</a:t>
            </a:r>
            <a:endParaRPr lang="es-PE" b="1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29" y="1201917"/>
            <a:ext cx="11232037" cy="963386"/>
          </a:xfrm>
          <a:prstGeom prst="rect">
            <a:avLst/>
          </a:prstGeom>
        </p:spPr>
      </p:pic>
      <p:cxnSp>
        <p:nvCxnSpPr>
          <p:cNvPr id="7" name="Conector recto de flecha 6"/>
          <p:cNvCxnSpPr/>
          <p:nvPr/>
        </p:nvCxnSpPr>
        <p:spPr>
          <a:xfrm flipH="1">
            <a:off x="2158740" y="942681"/>
            <a:ext cx="424206" cy="6315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ángulo 7"/>
          <p:cNvSpPr/>
          <p:nvPr/>
        </p:nvSpPr>
        <p:spPr>
          <a:xfrm>
            <a:off x="942681" y="829558"/>
            <a:ext cx="2818614" cy="238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Indicamos el </a:t>
            </a:r>
            <a:r>
              <a:rPr lang="es-PE" b="1" dirty="0" err="1" smtClean="0"/>
              <a:t>controller</a:t>
            </a:r>
            <a:endParaRPr lang="es-PE" b="1" dirty="0"/>
          </a:p>
        </p:txBody>
      </p:sp>
      <p:cxnSp>
        <p:nvCxnSpPr>
          <p:cNvPr id="9" name="Conector recto de flecha 8"/>
          <p:cNvCxnSpPr/>
          <p:nvPr/>
        </p:nvCxnSpPr>
        <p:spPr>
          <a:xfrm flipH="1">
            <a:off x="2678786" y="1321183"/>
            <a:ext cx="865692" cy="2530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ctángulo 10"/>
          <p:cNvSpPr/>
          <p:nvPr/>
        </p:nvSpPr>
        <p:spPr>
          <a:xfrm>
            <a:off x="3414075" y="1082652"/>
            <a:ext cx="2818614" cy="238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Indicamos la acción</a:t>
            </a:r>
            <a:endParaRPr lang="es-PE" b="1" dirty="0"/>
          </a:p>
        </p:txBody>
      </p:sp>
      <p:cxnSp>
        <p:nvCxnSpPr>
          <p:cNvPr id="13" name="Conector recto de flecha 12"/>
          <p:cNvCxnSpPr/>
          <p:nvPr/>
        </p:nvCxnSpPr>
        <p:spPr>
          <a:xfrm flipH="1" flipV="1">
            <a:off x="2245936" y="1683610"/>
            <a:ext cx="212103" cy="8382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Rectángulo 14"/>
          <p:cNvSpPr/>
          <p:nvPr/>
        </p:nvSpPr>
        <p:spPr>
          <a:xfrm>
            <a:off x="1500434" y="2521882"/>
            <a:ext cx="2818614" cy="238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Indicamos un “/”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405548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¿Cómo recogemos desde el JavaScript? </a:t>
            </a:r>
            <a:endParaRPr lang="es-PE" b="1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0" y="872126"/>
            <a:ext cx="3981450" cy="31718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236" y="952599"/>
            <a:ext cx="8113764" cy="4288704"/>
          </a:xfrm>
          <a:prstGeom prst="rect">
            <a:avLst/>
          </a:prstGeom>
        </p:spPr>
      </p:pic>
      <p:cxnSp>
        <p:nvCxnSpPr>
          <p:cNvPr id="8" name="Conector recto de flecha 7"/>
          <p:cNvCxnSpPr/>
          <p:nvPr/>
        </p:nvCxnSpPr>
        <p:spPr>
          <a:xfrm>
            <a:off x="2752627" y="2460396"/>
            <a:ext cx="1819373" cy="14894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4059320"/>
            <a:ext cx="694372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62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52983"/>
            <a:ext cx="11673421" cy="482361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0"/>
            <a:ext cx="12192000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Creamos un Archivo JavaScript</a:t>
            </a:r>
            <a:endParaRPr lang="es-PE" b="1" dirty="0" smtClean="0"/>
          </a:p>
        </p:txBody>
      </p:sp>
      <p:cxnSp>
        <p:nvCxnSpPr>
          <p:cNvPr id="7" name="Conector recto de flecha 6"/>
          <p:cNvCxnSpPr/>
          <p:nvPr/>
        </p:nvCxnSpPr>
        <p:spPr>
          <a:xfrm>
            <a:off x="8135332" y="1593130"/>
            <a:ext cx="688157" cy="1885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Rectángulo 7"/>
          <p:cNvSpPr/>
          <p:nvPr/>
        </p:nvSpPr>
        <p:spPr>
          <a:xfrm>
            <a:off x="6070862" y="1178351"/>
            <a:ext cx="2234152" cy="490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err="1" smtClean="0"/>
              <a:t>Click</a:t>
            </a:r>
            <a:r>
              <a:rPr lang="es-PE" b="1" dirty="0" smtClean="0"/>
              <a:t> derecho en Scripts</a:t>
            </a:r>
            <a:endParaRPr lang="es-PE" b="1" dirty="0"/>
          </a:p>
        </p:txBody>
      </p:sp>
      <p:cxnSp>
        <p:nvCxnSpPr>
          <p:cNvPr id="9" name="Conector recto de flecha 8"/>
          <p:cNvCxnSpPr/>
          <p:nvPr/>
        </p:nvCxnSpPr>
        <p:spPr>
          <a:xfrm>
            <a:off x="4026816" y="2509101"/>
            <a:ext cx="688157" cy="1885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Rectángulo 9"/>
          <p:cNvSpPr/>
          <p:nvPr/>
        </p:nvSpPr>
        <p:spPr>
          <a:xfrm>
            <a:off x="2136742" y="2139885"/>
            <a:ext cx="2234152" cy="369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err="1" smtClean="0"/>
              <a:t>Click</a:t>
            </a:r>
            <a:r>
              <a:rPr lang="es-PE" b="1" dirty="0" smtClean="0"/>
              <a:t> en Agregar</a:t>
            </a:r>
            <a:endParaRPr lang="es-PE" b="1" dirty="0"/>
          </a:p>
        </p:txBody>
      </p:sp>
      <p:cxnSp>
        <p:nvCxnSpPr>
          <p:cNvPr id="11" name="Conector recto de flecha 10"/>
          <p:cNvCxnSpPr/>
          <p:nvPr/>
        </p:nvCxnSpPr>
        <p:spPr>
          <a:xfrm flipH="1" flipV="1">
            <a:off x="2014193" y="5498969"/>
            <a:ext cx="672446" cy="3079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2270289" y="5821836"/>
            <a:ext cx="2234152" cy="437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err="1" smtClean="0"/>
              <a:t>Click</a:t>
            </a:r>
            <a:r>
              <a:rPr lang="es-PE" b="1" dirty="0" smtClean="0"/>
              <a:t> en Archivo </a:t>
            </a:r>
            <a:r>
              <a:rPr lang="es-PE" b="1" dirty="0" err="1" smtClean="0"/>
              <a:t>Javascript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142728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409" y="1452661"/>
            <a:ext cx="5019675" cy="210502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0"/>
            <a:ext cx="12192000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Creamos un Archivo JavaScript</a:t>
            </a:r>
            <a:endParaRPr lang="es-PE" b="1" dirty="0" smtClean="0"/>
          </a:p>
        </p:txBody>
      </p:sp>
      <p:cxnSp>
        <p:nvCxnSpPr>
          <p:cNvPr id="7" name="Conector recto de flecha 6"/>
          <p:cNvCxnSpPr/>
          <p:nvPr/>
        </p:nvCxnSpPr>
        <p:spPr>
          <a:xfrm flipH="1">
            <a:off x="6033155" y="1659118"/>
            <a:ext cx="2045616" cy="4619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ángulo 7"/>
          <p:cNvSpPr/>
          <p:nvPr/>
        </p:nvSpPr>
        <p:spPr>
          <a:xfrm>
            <a:off x="8078771" y="1536101"/>
            <a:ext cx="2384982" cy="8865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Indicamos un nombre al archivo </a:t>
            </a:r>
            <a:r>
              <a:rPr lang="es-PE" b="1" dirty="0" err="1" smtClean="0"/>
              <a:t>javascript</a:t>
            </a:r>
            <a:endParaRPr lang="es-PE" b="1" dirty="0"/>
          </a:p>
        </p:txBody>
      </p:sp>
      <p:cxnSp>
        <p:nvCxnSpPr>
          <p:cNvPr id="9" name="Conector recto de flecha 8"/>
          <p:cNvCxnSpPr/>
          <p:nvPr/>
        </p:nvCxnSpPr>
        <p:spPr>
          <a:xfrm flipH="1" flipV="1">
            <a:off x="4707116" y="2865747"/>
            <a:ext cx="1388884" cy="12443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ctángulo 10"/>
          <p:cNvSpPr/>
          <p:nvPr/>
        </p:nvSpPr>
        <p:spPr>
          <a:xfrm>
            <a:off x="5599520" y="4096086"/>
            <a:ext cx="4289197" cy="3598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Damos </a:t>
            </a:r>
            <a:r>
              <a:rPr lang="es-PE" b="1" dirty="0" err="1" smtClean="0"/>
              <a:t>click</a:t>
            </a:r>
            <a:r>
              <a:rPr lang="es-PE" b="1" dirty="0" smtClean="0"/>
              <a:t> en el </a:t>
            </a:r>
            <a:r>
              <a:rPr lang="es-PE" b="1" dirty="0" err="1" smtClean="0"/>
              <a:t>boton</a:t>
            </a:r>
            <a:r>
              <a:rPr lang="es-PE" b="1" dirty="0" smtClean="0"/>
              <a:t> “Aceptar”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398256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324" y="769168"/>
            <a:ext cx="9377904" cy="4688952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0"/>
            <a:ext cx="12192000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Realizando Listado</a:t>
            </a:r>
            <a:endParaRPr lang="es-PE" b="1" dirty="0" smtClean="0"/>
          </a:p>
        </p:txBody>
      </p:sp>
      <p:cxnSp>
        <p:nvCxnSpPr>
          <p:cNvPr id="7" name="Conector recto de flecha 6"/>
          <p:cNvCxnSpPr/>
          <p:nvPr/>
        </p:nvCxnSpPr>
        <p:spPr>
          <a:xfrm flipH="1">
            <a:off x="3450210" y="2432115"/>
            <a:ext cx="1489435" cy="6127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Rectángulo 7"/>
          <p:cNvSpPr/>
          <p:nvPr/>
        </p:nvSpPr>
        <p:spPr>
          <a:xfrm>
            <a:off x="4616875" y="1743959"/>
            <a:ext cx="3923809" cy="6881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Pondremos un “div” vacío , y le asignamos un id que es “tabla”</a:t>
            </a:r>
            <a:endParaRPr lang="es-PE" b="1" dirty="0"/>
          </a:p>
        </p:txBody>
      </p:sp>
      <p:cxnSp>
        <p:nvCxnSpPr>
          <p:cNvPr id="9" name="Conector recto de flecha 8"/>
          <p:cNvCxnSpPr/>
          <p:nvPr/>
        </p:nvCxnSpPr>
        <p:spPr>
          <a:xfrm flipH="1">
            <a:off x="5531276" y="3923121"/>
            <a:ext cx="1489435" cy="6127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Rectángulo 9"/>
          <p:cNvSpPr/>
          <p:nvPr/>
        </p:nvSpPr>
        <p:spPr>
          <a:xfrm>
            <a:off x="5531275" y="3695306"/>
            <a:ext cx="4470563" cy="332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Arrastramos el </a:t>
            </a:r>
            <a:r>
              <a:rPr lang="es-PE" b="1" dirty="0" err="1" smtClean="0"/>
              <a:t>jquery</a:t>
            </a:r>
            <a:r>
              <a:rPr lang="es-PE" b="1" dirty="0" smtClean="0"/>
              <a:t> al </a:t>
            </a:r>
            <a:r>
              <a:rPr lang="es-PE" b="1" dirty="0" err="1" smtClean="0"/>
              <a:t>html</a:t>
            </a:r>
            <a:endParaRPr lang="es-PE" b="1" dirty="0"/>
          </a:p>
        </p:txBody>
      </p:sp>
      <p:cxnSp>
        <p:nvCxnSpPr>
          <p:cNvPr id="11" name="Conector recto de flecha 10"/>
          <p:cNvCxnSpPr/>
          <p:nvPr/>
        </p:nvCxnSpPr>
        <p:spPr>
          <a:xfrm flipH="1" flipV="1">
            <a:off x="5050509" y="5291233"/>
            <a:ext cx="1225484" cy="3255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Rectángulo 13"/>
          <p:cNvSpPr/>
          <p:nvPr/>
        </p:nvSpPr>
        <p:spPr>
          <a:xfrm>
            <a:off x="5326145" y="5613660"/>
            <a:ext cx="5158034" cy="332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Arrastramos el script creado que es curso.js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214402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" y="1404692"/>
            <a:ext cx="6296025" cy="135255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0"/>
            <a:ext cx="12192000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Hacemos la llamada de la información desde el JavaScript</a:t>
            </a:r>
            <a:endParaRPr lang="es-PE" b="1" dirty="0" smtClean="0"/>
          </a:p>
        </p:txBody>
      </p:sp>
      <p:cxnSp>
        <p:nvCxnSpPr>
          <p:cNvPr id="7" name="Conector recto de flecha 6"/>
          <p:cNvCxnSpPr/>
          <p:nvPr/>
        </p:nvCxnSpPr>
        <p:spPr>
          <a:xfrm flipH="1">
            <a:off x="2262433" y="1225485"/>
            <a:ext cx="641023" cy="2828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Rectángulo 7"/>
          <p:cNvSpPr/>
          <p:nvPr/>
        </p:nvSpPr>
        <p:spPr>
          <a:xfrm>
            <a:off x="348792" y="866973"/>
            <a:ext cx="4430597" cy="344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Ponemos la URL (</a:t>
            </a:r>
            <a:r>
              <a:rPr lang="es-PE" b="1" dirty="0" err="1" smtClean="0"/>
              <a:t>Controller</a:t>
            </a:r>
            <a:r>
              <a:rPr lang="es-PE" b="1" dirty="0" smtClean="0"/>
              <a:t>/</a:t>
            </a:r>
            <a:r>
              <a:rPr lang="es-PE" b="1" dirty="0" err="1" smtClean="0"/>
              <a:t>Accion</a:t>
            </a:r>
            <a:r>
              <a:rPr lang="es-PE" b="1" dirty="0"/>
              <a:t>)</a:t>
            </a:r>
            <a:endParaRPr lang="es-PE" b="1" dirty="0"/>
          </a:p>
        </p:txBody>
      </p:sp>
      <p:cxnSp>
        <p:nvCxnSpPr>
          <p:cNvPr id="10" name="Conector recto de flecha 9"/>
          <p:cNvCxnSpPr/>
          <p:nvPr/>
        </p:nvCxnSpPr>
        <p:spPr>
          <a:xfrm flipH="1">
            <a:off x="5574111" y="1199368"/>
            <a:ext cx="641023" cy="2828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Rectángulo 10"/>
          <p:cNvSpPr/>
          <p:nvPr/>
        </p:nvSpPr>
        <p:spPr>
          <a:xfrm>
            <a:off x="5139180" y="674065"/>
            <a:ext cx="4430597" cy="511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Indicamos un </a:t>
            </a:r>
            <a:r>
              <a:rPr lang="es-PE" b="1" dirty="0" err="1" smtClean="0"/>
              <a:t>callback</a:t>
            </a:r>
            <a:r>
              <a:rPr lang="es-PE" b="1" dirty="0" smtClean="0"/>
              <a:t> , y en el parámetro “data” esta el contenido”</a:t>
            </a:r>
            <a:endParaRPr lang="es-PE" b="1" dirty="0"/>
          </a:p>
        </p:txBody>
      </p:sp>
      <p:cxnSp>
        <p:nvCxnSpPr>
          <p:cNvPr id="12" name="Conector recto de flecha 11"/>
          <p:cNvCxnSpPr/>
          <p:nvPr/>
        </p:nvCxnSpPr>
        <p:spPr>
          <a:xfrm flipH="1" flipV="1">
            <a:off x="2348847" y="1991363"/>
            <a:ext cx="818559" cy="4124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Rectángulo 13"/>
          <p:cNvSpPr/>
          <p:nvPr/>
        </p:nvSpPr>
        <p:spPr>
          <a:xfrm>
            <a:off x="1556994" y="2418123"/>
            <a:ext cx="4430597" cy="518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Hacemos un “</a:t>
            </a:r>
            <a:r>
              <a:rPr lang="es-PE" b="1" dirty="0" err="1" smtClean="0"/>
              <a:t>alert</a:t>
            </a:r>
            <a:r>
              <a:rPr lang="es-PE" b="1" dirty="0" smtClean="0"/>
              <a:t>” para visualizar el contenido</a:t>
            </a:r>
            <a:endParaRPr lang="es-PE" b="1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86" y="3667076"/>
            <a:ext cx="10306050" cy="3038475"/>
          </a:xfrm>
          <a:prstGeom prst="rect">
            <a:avLst/>
          </a:prstGeom>
        </p:spPr>
      </p:pic>
      <p:cxnSp>
        <p:nvCxnSpPr>
          <p:cNvPr id="17" name="Conector recto de flecha 16"/>
          <p:cNvCxnSpPr/>
          <p:nvPr/>
        </p:nvCxnSpPr>
        <p:spPr>
          <a:xfrm flipH="1">
            <a:off x="7456602" y="3864990"/>
            <a:ext cx="1376313" cy="8861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Rectángulo 17"/>
          <p:cNvSpPr/>
          <p:nvPr/>
        </p:nvSpPr>
        <p:spPr>
          <a:xfrm>
            <a:off x="7918514" y="3384222"/>
            <a:ext cx="3054285" cy="4552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Podemos ver que nos devuelve “</a:t>
            </a:r>
            <a:r>
              <a:rPr lang="es-PE" b="1" dirty="0" err="1" smtClean="0"/>
              <a:t>object</a:t>
            </a:r>
            <a:r>
              <a:rPr lang="es-PE" b="1" dirty="0" smtClean="0"/>
              <a:t>”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192618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4" grpId="0" animBg="1"/>
      <p:bldP spid="1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0387" y="3616719"/>
            <a:ext cx="5401497" cy="3127182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0" y="0"/>
            <a:ext cx="12192000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¿Cómo mostramos la información que recibimos en el JavaScript en nuestro div?</a:t>
            </a:r>
            <a:endParaRPr lang="es-PE" b="1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47" y="443060"/>
            <a:ext cx="10306050" cy="3038475"/>
          </a:xfrm>
          <a:prstGeom prst="rect">
            <a:avLst/>
          </a:prstGeom>
        </p:spPr>
      </p:pic>
      <p:cxnSp>
        <p:nvCxnSpPr>
          <p:cNvPr id="8" name="Conector recto de flecha 7"/>
          <p:cNvCxnSpPr/>
          <p:nvPr/>
        </p:nvCxnSpPr>
        <p:spPr>
          <a:xfrm flipH="1">
            <a:off x="3176833" y="1743959"/>
            <a:ext cx="2752627" cy="32711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3701653" y="4279769"/>
            <a:ext cx="23943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Nuestro trabajo es pintar la información en nuestro “div” tabla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79621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Formaremos una tabla en el </a:t>
            </a:r>
            <a:r>
              <a:rPr lang="es-PE" b="1" dirty="0" err="1" smtClean="0"/>
              <a:t>Javascript</a:t>
            </a:r>
            <a:endParaRPr lang="es-PE" b="1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500236"/>
            <a:ext cx="12085163" cy="6403532"/>
          </a:xfrm>
          <a:prstGeom prst="rect">
            <a:avLst/>
          </a:prstGeom>
        </p:spPr>
      </p:pic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051891"/>
              </p:ext>
            </p:extLst>
          </p:nvPr>
        </p:nvGraphicFramePr>
        <p:xfrm>
          <a:off x="8904165" y="2071166"/>
          <a:ext cx="325958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9790">
                  <a:extLst>
                    <a:ext uri="{9D8B030D-6E8A-4147-A177-3AD203B41FA5}">
                      <a16:colId xmlns:a16="http://schemas.microsoft.com/office/drawing/2014/main" val="632257434"/>
                    </a:ext>
                  </a:extLst>
                </a:gridCol>
                <a:gridCol w="1629790">
                  <a:extLst>
                    <a:ext uri="{9D8B030D-6E8A-4147-A177-3AD203B41FA5}">
                      <a16:colId xmlns:a16="http://schemas.microsoft.com/office/drawing/2014/main" val="461801968"/>
                    </a:ext>
                  </a:extLst>
                </a:gridCol>
              </a:tblGrid>
              <a:tr h="325720">
                <a:tc>
                  <a:txBody>
                    <a:bodyPr/>
                    <a:lstStyle/>
                    <a:p>
                      <a:r>
                        <a:rPr lang="es-PE" dirty="0" err="1" smtClean="0"/>
                        <a:t>IdCurso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dirty="0" smtClean="0"/>
                        <a:t>Nombre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356109"/>
                  </a:ext>
                </a:extLst>
              </a:tr>
              <a:tr h="325720">
                <a:tc>
                  <a:txBody>
                    <a:bodyPr/>
                    <a:lstStyle/>
                    <a:p>
                      <a:r>
                        <a:rPr lang="es-PE" dirty="0" smtClean="0"/>
                        <a:t>1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dirty="0" smtClean="0"/>
                        <a:t>Algebra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454808"/>
                  </a:ext>
                </a:extLst>
              </a:tr>
              <a:tr h="325720">
                <a:tc>
                  <a:txBody>
                    <a:bodyPr/>
                    <a:lstStyle/>
                    <a:p>
                      <a:r>
                        <a:rPr lang="es-PE" dirty="0" smtClean="0"/>
                        <a:t>2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dirty="0" err="1" smtClean="0"/>
                        <a:t>Geogradía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23457"/>
                  </a:ext>
                </a:extLst>
              </a:tr>
            </a:tbl>
          </a:graphicData>
        </a:graphic>
      </p:graphicFrame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500236"/>
            <a:ext cx="6086475" cy="895350"/>
          </a:xfrm>
          <a:prstGeom prst="rect">
            <a:avLst/>
          </a:prstGeom>
        </p:spPr>
      </p:pic>
      <p:cxnSp>
        <p:nvCxnSpPr>
          <p:cNvPr id="11" name="Conector recto de flecha 10"/>
          <p:cNvCxnSpPr/>
          <p:nvPr/>
        </p:nvCxnSpPr>
        <p:spPr>
          <a:xfrm flipH="1">
            <a:off x="3223967" y="947911"/>
            <a:ext cx="9992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4223208" y="832787"/>
            <a:ext cx="4444217" cy="4849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400" b="1" dirty="0" smtClean="0"/>
              <a:t>Creamos un método llamada </a:t>
            </a:r>
            <a:r>
              <a:rPr lang="es-PE" sz="1400" b="1" dirty="0" err="1" smtClean="0"/>
              <a:t>crearListado</a:t>
            </a:r>
            <a:r>
              <a:rPr lang="es-PE" sz="1400" b="1" dirty="0" smtClean="0"/>
              <a:t> y pasamos como parámetro un objeto</a:t>
            </a:r>
            <a:endParaRPr lang="es-PE" sz="1400" b="1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437999"/>
            <a:ext cx="4095750" cy="32385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6479157"/>
            <a:ext cx="361950" cy="26670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974" y="1804262"/>
            <a:ext cx="2733675" cy="304800"/>
          </a:xfrm>
          <a:prstGeom prst="rect">
            <a:avLst/>
          </a:prstGeom>
        </p:spPr>
      </p:pic>
      <p:cxnSp>
        <p:nvCxnSpPr>
          <p:cNvPr id="18" name="Conector recto de flecha 17"/>
          <p:cNvCxnSpPr/>
          <p:nvPr/>
        </p:nvCxnSpPr>
        <p:spPr>
          <a:xfrm flipH="1">
            <a:off x="3052762" y="1947454"/>
            <a:ext cx="1042987" cy="92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Rectángulo 21"/>
          <p:cNvSpPr/>
          <p:nvPr/>
        </p:nvSpPr>
        <p:spPr>
          <a:xfrm>
            <a:off x="4095748" y="1797015"/>
            <a:ext cx="3973595" cy="23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Definimos una variable </a:t>
            </a:r>
            <a:r>
              <a:rPr lang="es-PE" b="1" dirty="0" err="1" smtClean="0"/>
              <a:t>vacia</a:t>
            </a:r>
            <a:endParaRPr lang="es-PE" b="1" dirty="0"/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974" y="2199482"/>
            <a:ext cx="3286125" cy="285750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298" y="5874769"/>
            <a:ext cx="3419475" cy="257175"/>
          </a:xfrm>
          <a:prstGeom prst="rect">
            <a:avLst/>
          </a:prstGeom>
        </p:spPr>
      </p:pic>
      <p:cxnSp>
        <p:nvCxnSpPr>
          <p:cNvPr id="25" name="Conector recto de flecha 24"/>
          <p:cNvCxnSpPr/>
          <p:nvPr/>
        </p:nvCxnSpPr>
        <p:spPr>
          <a:xfrm flipH="1">
            <a:off x="3335763" y="2296647"/>
            <a:ext cx="1042987" cy="92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6" name="Rectángulo 25"/>
          <p:cNvSpPr/>
          <p:nvPr/>
        </p:nvSpPr>
        <p:spPr>
          <a:xfrm>
            <a:off x="4378750" y="2175477"/>
            <a:ext cx="3973595" cy="23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Creamos la estructura de la tabla</a:t>
            </a:r>
            <a:endParaRPr lang="es-PE" b="1" dirty="0"/>
          </a:p>
        </p:txBody>
      </p:sp>
      <p:pic>
        <p:nvPicPr>
          <p:cNvPr id="27" name="Imagen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360" y="2553549"/>
            <a:ext cx="3181350" cy="304800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2880" y="5410759"/>
            <a:ext cx="3381375" cy="333375"/>
          </a:xfrm>
          <a:prstGeom prst="rect">
            <a:avLst/>
          </a:prstGeom>
        </p:spPr>
      </p:pic>
      <p:cxnSp>
        <p:nvCxnSpPr>
          <p:cNvPr id="29" name="Conector recto de flecha 28"/>
          <p:cNvCxnSpPr/>
          <p:nvPr/>
        </p:nvCxnSpPr>
        <p:spPr>
          <a:xfrm>
            <a:off x="3723588" y="2705320"/>
            <a:ext cx="4751109" cy="400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1" name="CuadroTexto 30"/>
          <p:cNvSpPr txBox="1"/>
          <p:nvPr/>
        </p:nvSpPr>
        <p:spPr>
          <a:xfrm>
            <a:off x="4095748" y="2756788"/>
            <a:ext cx="413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 smtClean="0"/>
              <a:t>Sintaxis para definir la cabecera</a:t>
            </a:r>
            <a:endParaRPr lang="es-PE" b="1" dirty="0"/>
          </a:p>
        </p:txBody>
      </p:sp>
      <p:pic>
        <p:nvPicPr>
          <p:cNvPr id="32" name="Imagen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8160" y="2994846"/>
            <a:ext cx="2876550" cy="304800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1949" y="4866753"/>
            <a:ext cx="2981325" cy="314325"/>
          </a:xfrm>
          <a:prstGeom prst="rect">
            <a:avLst/>
          </a:prstGeom>
        </p:spPr>
      </p:pic>
      <p:cxnSp>
        <p:nvCxnSpPr>
          <p:cNvPr id="34" name="Conector recto de flecha 33"/>
          <p:cNvCxnSpPr/>
          <p:nvPr/>
        </p:nvCxnSpPr>
        <p:spPr>
          <a:xfrm>
            <a:off x="3318234" y="3216695"/>
            <a:ext cx="1272620" cy="4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6" name="Rectángulo 35"/>
          <p:cNvSpPr/>
          <p:nvPr/>
        </p:nvSpPr>
        <p:spPr>
          <a:xfrm>
            <a:off x="4600380" y="3145555"/>
            <a:ext cx="4234728" cy="466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Definimos una fila para crear la cabecera</a:t>
            </a:r>
            <a:endParaRPr lang="es-PE" b="1" dirty="0"/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2898" y="3745482"/>
            <a:ext cx="4676775" cy="266700"/>
          </a:xfrm>
          <a:prstGeom prst="rect">
            <a:avLst/>
          </a:prstGeom>
        </p:spPr>
      </p:pic>
      <p:pic>
        <p:nvPicPr>
          <p:cNvPr id="38" name="Imagen 3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2898" y="4220663"/>
            <a:ext cx="4314825" cy="323850"/>
          </a:xfrm>
          <a:prstGeom prst="rect">
            <a:avLst/>
          </a:prstGeom>
        </p:spPr>
      </p:pic>
      <p:cxnSp>
        <p:nvCxnSpPr>
          <p:cNvPr id="39" name="Conector recto de flecha 38"/>
          <p:cNvCxnSpPr>
            <a:endCxn id="40" idx="1"/>
          </p:cNvCxnSpPr>
          <p:nvPr/>
        </p:nvCxnSpPr>
        <p:spPr>
          <a:xfrm>
            <a:off x="5209673" y="3831878"/>
            <a:ext cx="1282146" cy="172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0" name="Rectángulo 39"/>
          <p:cNvSpPr/>
          <p:nvPr/>
        </p:nvSpPr>
        <p:spPr>
          <a:xfrm>
            <a:off x="6491819" y="3782821"/>
            <a:ext cx="5301113" cy="443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Definimos  el nombre que tendrá una columna que tendrá la tabla</a:t>
            </a:r>
            <a:endParaRPr lang="es-PE" b="1" dirty="0"/>
          </a:p>
        </p:txBody>
      </p:sp>
      <p:cxnSp>
        <p:nvCxnSpPr>
          <p:cNvPr id="42" name="Conector recto de flecha 41"/>
          <p:cNvCxnSpPr/>
          <p:nvPr/>
        </p:nvCxnSpPr>
        <p:spPr>
          <a:xfrm>
            <a:off x="4800399" y="4382588"/>
            <a:ext cx="1282146" cy="172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3" name="Rectángulo 42"/>
          <p:cNvSpPr/>
          <p:nvPr/>
        </p:nvSpPr>
        <p:spPr>
          <a:xfrm>
            <a:off x="6099142" y="4397482"/>
            <a:ext cx="5301113" cy="443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Definimos  el nombre que tendrá una columna que tendrá la tabla</a:t>
            </a:r>
            <a:endParaRPr lang="es-PE" b="1" dirty="0"/>
          </a:p>
        </p:txBody>
      </p:sp>
      <p:sp>
        <p:nvSpPr>
          <p:cNvPr id="44" name="Flecha abajo 43"/>
          <p:cNvSpPr/>
          <p:nvPr/>
        </p:nvSpPr>
        <p:spPr>
          <a:xfrm>
            <a:off x="7867713" y="4953955"/>
            <a:ext cx="484632" cy="6661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5" name="CuadroTexto 44"/>
          <p:cNvSpPr txBox="1"/>
          <p:nvPr/>
        </p:nvSpPr>
        <p:spPr>
          <a:xfrm>
            <a:off x="8361871" y="5049400"/>
            <a:ext cx="284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 smtClean="0"/>
              <a:t>Hasta ahí tenemos</a:t>
            </a:r>
            <a:endParaRPr lang="es-PE" b="1" dirty="0"/>
          </a:p>
        </p:txBody>
      </p:sp>
      <p:graphicFrame>
        <p:nvGraphicFramePr>
          <p:cNvPr id="46" name="Tabla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679694"/>
              </p:ext>
            </p:extLst>
          </p:nvPr>
        </p:nvGraphicFramePr>
        <p:xfrm>
          <a:off x="7037635" y="6402353"/>
          <a:ext cx="325958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9790">
                  <a:extLst>
                    <a:ext uri="{9D8B030D-6E8A-4147-A177-3AD203B41FA5}">
                      <a16:colId xmlns:a16="http://schemas.microsoft.com/office/drawing/2014/main" val="632257434"/>
                    </a:ext>
                  </a:extLst>
                </a:gridCol>
                <a:gridCol w="1629790">
                  <a:extLst>
                    <a:ext uri="{9D8B030D-6E8A-4147-A177-3AD203B41FA5}">
                      <a16:colId xmlns:a16="http://schemas.microsoft.com/office/drawing/2014/main" val="461801968"/>
                    </a:ext>
                  </a:extLst>
                </a:gridCol>
              </a:tblGrid>
              <a:tr h="325720">
                <a:tc>
                  <a:txBody>
                    <a:bodyPr/>
                    <a:lstStyle/>
                    <a:p>
                      <a:r>
                        <a:rPr lang="es-PE" dirty="0" err="1" smtClean="0"/>
                        <a:t>IdCurso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dirty="0" smtClean="0"/>
                        <a:t>Nombre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356109"/>
                  </a:ext>
                </a:extLst>
              </a:tr>
            </a:tbl>
          </a:graphicData>
        </a:graphic>
      </p:graphicFrame>
      <p:cxnSp>
        <p:nvCxnSpPr>
          <p:cNvPr id="48" name="Conector recto de flecha 47"/>
          <p:cNvCxnSpPr/>
          <p:nvPr/>
        </p:nvCxnSpPr>
        <p:spPr>
          <a:xfrm flipH="1">
            <a:off x="7872397" y="6037849"/>
            <a:ext cx="36791" cy="3013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0" name="Elipse 49"/>
          <p:cNvSpPr/>
          <p:nvPr/>
        </p:nvSpPr>
        <p:spPr>
          <a:xfrm>
            <a:off x="7566385" y="5552693"/>
            <a:ext cx="724230" cy="4190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err="1" smtClean="0"/>
              <a:t>td</a:t>
            </a:r>
            <a:endParaRPr lang="es-PE" b="1" dirty="0"/>
          </a:p>
        </p:txBody>
      </p:sp>
      <p:sp>
        <p:nvSpPr>
          <p:cNvPr id="51" name="Elipse 50"/>
          <p:cNvSpPr/>
          <p:nvPr/>
        </p:nvSpPr>
        <p:spPr>
          <a:xfrm>
            <a:off x="8900003" y="5587765"/>
            <a:ext cx="724230" cy="4190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err="1" smtClean="0"/>
              <a:t>td</a:t>
            </a:r>
            <a:endParaRPr lang="es-PE" b="1" dirty="0"/>
          </a:p>
        </p:txBody>
      </p:sp>
      <p:cxnSp>
        <p:nvCxnSpPr>
          <p:cNvPr id="52" name="Conector recto de flecha 51"/>
          <p:cNvCxnSpPr/>
          <p:nvPr/>
        </p:nvCxnSpPr>
        <p:spPr>
          <a:xfrm flipH="1">
            <a:off x="9238560" y="6025270"/>
            <a:ext cx="36791" cy="3013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4" name="Conector recto 53"/>
          <p:cNvCxnSpPr/>
          <p:nvPr/>
        </p:nvCxnSpPr>
        <p:spPr>
          <a:xfrm flipH="1">
            <a:off x="6843958" y="6342291"/>
            <a:ext cx="1" cy="515709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5" name="Conector recto 54"/>
          <p:cNvCxnSpPr/>
          <p:nvPr/>
        </p:nvCxnSpPr>
        <p:spPr>
          <a:xfrm flipH="1">
            <a:off x="6864482" y="6327997"/>
            <a:ext cx="3495869" cy="2858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0" name="Conector recto 59"/>
          <p:cNvCxnSpPr/>
          <p:nvPr/>
        </p:nvCxnSpPr>
        <p:spPr>
          <a:xfrm flipH="1">
            <a:off x="6843958" y="6829412"/>
            <a:ext cx="3495869" cy="2858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1" name="Conector recto 60"/>
          <p:cNvCxnSpPr/>
          <p:nvPr/>
        </p:nvCxnSpPr>
        <p:spPr>
          <a:xfrm>
            <a:off x="10360351" y="6342291"/>
            <a:ext cx="0" cy="448957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3" name="Conector recto de flecha 62"/>
          <p:cNvCxnSpPr/>
          <p:nvPr/>
        </p:nvCxnSpPr>
        <p:spPr>
          <a:xfrm flipV="1">
            <a:off x="6491819" y="6735466"/>
            <a:ext cx="288833" cy="103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5" name="Elipse 64"/>
          <p:cNvSpPr/>
          <p:nvPr/>
        </p:nvSpPr>
        <p:spPr>
          <a:xfrm>
            <a:off x="5767588" y="6464119"/>
            <a:ext cx="724230" cy="4190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err="1" smtClean="0"/>
              <a:t>tr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266885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2" grpId="0" animBg="1"/>
      <p:bldP spid="26" grpId="0" animBg="1"/>
      <p:bldP spid="31" grpId="0"/>
      <p:bldP spid="36" grpId="0" animBg="1"/>
      <p:bldP spid="40" grpId="0" animBg="1"/>
      <p:bldP spid="43" grpId="0" animBg="1"/>
      <p:bldP spid="44" grpId="0" animBg="1"/>
      <p:bldP spid="45" grpId="0"/>
      <p:bldP spid="50" grpId="0" animBg="1"/>
      <p:bldP spid="51" grpId="0" animBg="1"/>
      <p:bldP spid="6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97" y="847186"/>
            <a:ext cx="10962827" cy="546877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0"/>
            <a:ext cx="12192000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Creando un Proyecto ASP.NET MVC</a:t>
            </a:r>
          </a:p>
        </p:txBody>
      </p:sp>
      <p:cxnSp>
        <p:nvCxnSpPr>
          <p:cNvPr id="7" name="Conector recto de flecha 6"/>
          <p:cNvCxnSpPr/>
          <p:nvPr/>
        </p:nvCxnSpPr>
        <p:spPr>
          <a:xfrm flipH="1" flipV="1">
            <a:off x="1800520" y="2705493"/>
            <a:ext cx="867266" cy="4901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Conector recto de flecha 7"/>
          <p:cNvCxnSpPr/>
          <p:nvPr/>
        </p:nvCxnSpPr>
        <p:spPr>
          <a:xfrm flipH="1" flipV="1">
            <a:off x="3894841" y="2052918"/>
            <a:ext cx="867266" cy="4901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Conector recto de flecha 8"/>
          <p:cNvCxnSpPr/>
          <p:nvPr/>
        </p:nvCxnSpPr>
        <p:spPr>
          <a:xfrm flipH="1">
            <a:off x="4290767" y="4150658"/>
            <a:ext cx="471340" cy="5360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/>
          <p:nvPr/>
        </p:nvCxnSpPr>
        <p:spPr>
          <a:xfrm>
            <a:off x="8380429" y="6014162"/>
            <a:ext cx="832701" cy="675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Elipse 12"/>
          <p:cNvSpPr/>
          <p:nvPr/>
        </p:nvSpPr>
        <p:spPr>
          <a:xfrm>
            <a:off x="2667786" y="3088066"/>
            <a:ext cx="320511" cy="282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1</a:t>
            </a:r>
            <a:endParaRPr lang="es-PE" b="1" dirty="0"/>
          </a:p>
        </p:txBody>
      </p:sp>
      <p:sp>
        <p:nvSpPr>
          <p:cNvPr id="14" name="Elipse 13"/>
          <p:cNvSpPr/>
          <p:nvPr/>
        </p:nvSpPr>
        <p:spPr>
          <a:xfrm>
            <a:off x="4762107" y="2447550"/>
            <a:ext cx="320511" cy="282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2</a:t>
            </a:r>
            <a:endParaRPr lang="es-PE" b="1" dirty="0"/>
          </a:p>
        </p:txBody>
      </p:sp>
      <p:sp>
        <p:nvSpPr>
          <p:cNvPr id="15" name="Elipse 14"/>
          <p:cNvSpPr/>
          <p:nvPr/>
        </p:nvSpPr>
        <p:spPr>
          <a:xfrm>
            <a:off x="4667840" y="3877928"/>
            <a:ext cx="320511" cy="282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3</a:t>
            </a:r>
            <a:endParaRPr lang="es-PE" b="1" dirty="0"/>
          </a:p>
        </p:txBody>
      </p:sp>
      <p:sp>
        <p:nvSpPr>
          <p:cNvPr id="16" name="Elipse 15"/>
          <p:cNvSpPr/>
          <p:nvPr/>
        </p:nvSpPr>
        <p:spPr>
          <a:xfrm>
            <a:off x="8059918" y="5857974"/>
            <a:ext cx="320511" cy="282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4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71642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Formaremos una tabla en el </a:t>
            </a:r>
            <a:r>
              <a:rPr lang="es-PE" b="1" dirty="0" err="1" smtClean="0"/>
              <a:t>Javascript</a:t>
            </a:r>
            <a:endParaRPr lang="es-PE" b="1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7" y="443060"/>
            <a:ext cx="12138385" cy="642565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20" y="729202"/>
            <a:ext cx="4581525" cy="25527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20" y="3332038"/>
            <a:ext cx="3248025" cy="3238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320" y="6104641"/>
            <a:ext cx="3371850" cy="3048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82" y="5730655"/>
            <a:ext cx="3362325" cy="304800"/>
          </a:xfrm>
          <a:prstGeom prst="rect">
            <a:avLst/>
          </a:prstGeom>
        </p:spPr>
      </p:pic>
      <p:cxnSp>
        <p:nvCxnSpPr>
          <p:cNvPr id="12" name="Conector recto de flecha 11"/>
          <p:cNvCxnSpPr>
            <a:stCxn id="7" idx="3"/>
            <a:endCxn id="13" idx="1"/>
          </p:cNvCxnSpPr>
          <p:nvPr/>
        </p:nvCxnSpPr>
        <p:spPr>
          <a:xfrm flipV="1">
            <a:off x="3565345" y="3080966"/>
            <a:ext cx="959521" cy="4129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4524866" y="2914755"/>
            <a:ext cx="5288438" cy="3324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Aquí definimos el contenido de la tabla</a:t>
            </a:r>
            <a:endParaRPr lang="es-PE" b="1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320" y="3699979"/>
            <a:ext cx="5476875" cy="2762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320" y="5454486"/>
            <a:ext cx="447675" cy="285750"/>
          </a:xfrm>
          <a:prstGeom prst="rect">
            <a:avLst/>
          </a:prstGeom>
        </p:spPr>
      </p:pic>
      <p:cxnSp>
        <p:nvCxnSpPr>
          <p:cNvPr id="16" name="Conector recto de flecha 15"/>
          <p:cNvCxnSpPr>
            <a:endCxn id="17" idx="1"/>
          </p:cNvCxnSpPr>
          <p:nvPr/>
        </p:nvCxnSpPr>
        <p:spPr>
          <a:xfrm flipV="1">
            <a:off x="5706801" y="3542634"/>
            <a:ext cx="1106569" cy="3015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" name="Rectángulo 16"/>
          <p:cNvSpPr/>
          <p:nvPr/>
        </p:nvSpPr>
        <p:spPr>
          <a:xfrm>
            <a:off x="6813370" y="3309300"/>
            <a:ext cx="5288438" cy="4666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Definimos un “</a:t>
            </a:r>
            <a:r>
              <a:rPr lang="es-PE" b="1" dirty="0" err="1" smtClean="0"/>
              <a:t>for</a:t>
            </a:r>
            <a:r>
              <a:rPr lang="es-PE" b="1" dirty="0" smtClean="0"/>
              <a:t>” para recorrer cada elemento del objeto y pintar su valor</a:t>
            </a:r>
            <a:endParaRPr lang="es-PE" b="1" dirty="0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763" y="4030344"/>
            <a:ext cx="2781300" cy="295275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2225" y="5111586"/>
            <a:ext cx="3000375" cy="342900"/>
          </a:xfrm>
          <a:prstGeom prst="rect">
            <a:avLst/>
          </a:prstGeom>
        </p:spPr>
      </p:pic>
      <p:cxnSp>
        <p:nvCxnSpPr>
          <p:cNvPr id="20" name="Conector recto de flecha 19"/>
          <p:cNvCxnSpPr>
            <a:endCxn id="21" idx="1"/>
          </p:cNvCxnSpPr>
          <p:nvPr/>
        </p:nvCxnSpPr>
        <p:spPr>
          <a:xfrm>
            <a:off x="3789870" y="4153228"/>
            <a:ext cx="1525204" cy="10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Rectángulo 20"/>
          <p:cNvSpPr/>
          <p:nvPr/>
        </p:nvSpPr>
        <p:spPr>
          <a:xfrm>
            <a:off x="5315074" y="4021161"/>
            <a:ext cx="7038679" cy="2661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Indicamos que cada elemento leído del JSON será una fila</a:t>
            </a:r>
            <a:endParaRPr lang="es-PE" b="1" dirty="0"/>
          </a:p>
        </p:txBody>
      </p:sp>
      <p:pic>
        <p:nvPicPr>
          <p:cNvPr id="27" name="Imagen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2225" y="4412305"/>
            <a:ext cx="6762750" cy="295275"/>
          </a:xfrm>
          <a:prstGeom prst="rect">
            <a:avLst/>
          </a:prstGeom>
        </p:spPr>
      </p:pic>
      <p:cxnSp>
        <p:nvCxnSpPr>
          <p:cNvPr id="28" name="Conector recto de flecha 27"/>
          <p:cNvCxnSpPr/>
          <p:nvPr/>
        </p:nvCxnSpPr>
        <p:spPr>
          <a:xfrm flipV="1">
            <a:off x="7634975" y="4559942"/>
            <a:ext cx="683540" cy="288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0" name="Rectángulo 29"/>
          <p:cNvSpPr/>
          <p:nvPr/>
        </p:nvSpPr>
        <p:spPr>
          <a:xfrm>
            <a:off x="8377212" y="4412305"/>
            <a:ext cx="3632535" cy="414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400" b="1" dirty="0" smtClean="0"/>
              <a:t>Llenamos el valor a la primera columna de la fila creada arriba</a:t>
            </a:r>
            <a:endParaRPr lang="es-PE" sz="1400" b="1" dirty="0"/>
          </a:p>
        </p:txBody>
      </p:sp>
      <p:pic>
        <p:nvPicPr>
          <p:cNvPr id="31" name="Imagen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3060" y="4784817"/>
            <a:ext cx="6296025" cy="304800"/>
          </a:xfrm>
          <a:prstGeom prst="rect">
            <a:avLst/>
          </a:prstGeom>
        </p:spPr>
      </p:pic>
      <p:cxnSp>
        <p:nvCxnSpPr>
          <p:cNvPr id="32" name="Conector recto de flecha 31"/>
          <p:cNvCxnSpPr/>
          <p:nvPr/>
        </p:nvCxnSpPr>
        <p:spPr>
          <a:xfrm>
            <a:off x="7089608" y="4924028"/>
            <a:ext cx="791200" cy="1621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4" name="Rectángulo 33"/>
          <p:cNvSpPr/>
          <p:nvPr/>
        </p:nvSpPr>
        <p:spPr>
          <a:xfrm>
            <a:off x="7907615" y="4951501"/>
            <a:ext cx="3632535" cy="414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400" b="1" dirty="0" smtClean="0"/>
              <a:t>Llenamos el valor a la segunda columna  de la fila creada arriba</a:t>
            </a:r>
            <a:endParaRPr lang="es-PE" sz="1400" b="1" dirty="0"/>
          </a:p>
        </p:txBody>
      </p:sp>
      <p:graphicFrame>
        <p:nvGraphicFramePr>
          <p:cNvPr id="35" name="Tabla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254837"/>
              </p:ext>
            </p:extLst>
          </p:nvPr>
        </p:nvGraphicFramePr>
        <p:xfrm>
          <a:off x="7089608" y="5597361"/>
          <a:ext cx="325958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9790">
                  <a:extLst>
                    <a:ext uri="{9D8B030D-6E8A-4147-A177-3AD203B41FA5}">
                      <a16:colId xmlns:a16="http://schemas.microsoft.com/office/drawing/2014/main" val="632257434"/>
                    </a:ext>
                  </a:extLst>
                </a:gridCol>
                <a:gridCol w="1629790">
                  <a:extLst>
                    <a:ext uri="{9D8B030D-6E8A-4147-A177-3AD203B41FA5}">
                      <a16:colId xmlns:a16="http://schemas.microsoft.com/office/drawing/2014/main" val="461801968"/>
                    </a:ext>
                  </a:extLst>
                </a:gridCol>
              </a:tblGrid>
              <a:tr h="325720">
                <a:tc>
                  <a:txBody>
                    <a:bodyPr/>
                    <a:lstStyle/>
                    <a:p>
                      <a:r>
                        <a:rPr lang="es-PE" dirty="0" err="1" smtClean="0"/>
                        <a:t>IdCurso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dirty="0" smtClean="0"/>
                        <a:t>Nombre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356109"/>
                  </a:ext>
                </a:extLst>
              </a:tr>
              <a:tr h="325720">
                <a:tc>
                  <a:txBody>
                    <a:bodyPr/>
                    <a:lstStyle/>
                    <a:p>
                      <a:r>
                        <a:rPr lang="es-PE" dirty="0" smtClean="0"/>
                        <a:t>1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dirty="0" smtClean="0"/>
                        <a:t>Algebra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454808"/>
                  </a:ext>
                </a:extLst>
              </a:tr>
              <a:tr h="325720">
                <a:tc>
                  <a:txBody>
                    <a:bodyPr/>
                    <a:lstStyle/>
                    <a:p>
                      <a:r>
                        <a:rPr lang="es-PE" dirty="0" smtClean="0"/>
                        <a:t>2</a:t>
                      </a:r>
                      <a:endParaRPr lang="es-P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E" dirty="0" err="1" smtClean="0"/>
                        <a:t>Geogradía</a:t>
                      </a:r>
                      <a:endParaRPr lang="es-P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23457"/>
                  </a:ext>
                </a:extLst>
              </a:tr>
            </a:tbl>
          </a:graphicData>
        </a:graphic>
      </p:graphicFrame>
      <p:cxnSp>
        <p:nvCxnSpPr>
          <p:cNvPr id="36" name="Conector recto de flecha 35"/>
          <p:cNvCxnSpPr/>
          <p:nvPr/>
        </p:nvCxnSpPr>
        <p:spPr>
          <a:xfrm>
            <a:off x="6260085" y="5718872"/>
            <a:ext cx="791200" cy="117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8" name="Rectángulo 37"/>
          <p:cNvSpPr/>
          <p:nvPr/>
        </p:nvSpPr>
        <p:spPr>
          <a:xfrm>
            <a:off x="5156461" y="5581739"/>
            <a:ext cx="1103623" cy="274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err="1" smtClean="0"/>
              <a:t>thead</a:t>
            </a:r>
            <a:endParaRPr lang="es-PE" b="1" dirty="0"/>
          </a:p>
        </p:txBody>
      </p:sp>
      <p:cxnSp>
        <p:nvCxnSpPr>
          <p:cNvPr id="39" name="Conector recto de flecha 38"/>
          <p:cNvCxnSpPr/>
          <p:nvPr/>
        </p:nvCxnSpPr>
        <p:spPr>
          <a:xfrm>
            <a:off x="6245769" y="6173715"/>
            <a:ext cx="791200" cy="117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0" name="Conector recto de flecha 39"/>
          <p:cNvCxnSpPr/>
          <p:nvPr/>
        </p:nvCxnSpPr>
        <p:spPr>
          <a:xfrm>
            <a:off x="6298408" y="6455320"/>
            <a:ext cx="791200" cy="117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1" name="Rectángulo 40"/>
          <p:cNvSpPr/>
          <p:nvPr/>
        </p:nvSpPr>
        <p:spPr>
          <a:xfrm>
            <a:off x="5019412" y="6135885"/>
            <a:ext cx="1278996" cy="3312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err="1" smtClean="0"/>
              <a:t>tbody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146872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1" grpId="0" animBg="1"/>
      <p:bldP spid="30" grpId="0" animBg="1"/>
      <p:bldP spid="34" grpId="0" animBg="1"/>
      <p:bldP spid="38" grpId="0" animBg="1"/>
      <p:bldP spid="4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762"/>
            <a:ext cx="10493996" cy="636623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78" y="6279680"/>
            <a:ext cx="7591425" cy="381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154" y="3012494"/>
            <a:ext cx="4119397" cy="2276328"/>
          </a:xfrm>
          <a:prstGeom prst="rect">
            <a:avLst/>
          </a:prstGeom>
        </p:spPr>
      </p:pic>
      <p:cxnSp>
        <p:nvCxnSpPr>
          <p:cNvPr id="8" name="Conector recto de flecha 7"/>
          <p:cNvCxnSpPr/>
          <p:nvPr/>
        </p:nvCxnSpPr>
        <p:spPr>
          <a:xfrm flipV="1">
            <a:off x="5938887" y="4863341"/>
            <a:ext cx="2133716" cy="14163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7126664" y="5453444"/>
            <a:ext cx="5463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 smtClean="0"/>
              <a:t>Con el </a:t>
            </a:r>
            <a:r>
              <a:rPr lang="es-PE" b="1" dirty="0" err="1" smtClean="0"/>
              <a:t>innerHTML</a:t>
            </a:r>
            <a:r>
              <a:rPr lang="es-PE" b="1" dirty="0" smtClean="0"/>
              <a:t> pitamos dentro del div ,                      la tabla creada desde  curso.js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0" y="0"/>
            <a:ext cx="12192000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Formaremos una tabla en el </a:t>
            </a:r>
            <a:r>
              <a:rPr lang="es-PE" b="1" dirty="0" err="1" smtClean="0"/>
              <a:t>Javascript</a:t>
            </a:r>
            <a:endParaRPr lang="es-PE" b="1" dirty="0" smtClean="0"/>
          </a:p>
        </p:txBody>
      </p:sp>
    </p:spTree>
    <p:extLst>
      <p:ext uri="{BB962C8B-B14F-4D97-AF65-F5344CB8AC3E}">
        <p14:creationId xmlns:p14="http://schemas.microsoft.com/office/powerpoint/2010/main" val="385328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6057"/>
            <a:ext cx="12192000" cy="539275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0"/>
            <a:ext cx="12192000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Añadimos </a:t>
            </a:r>
            <a:r>
              <a:rPr lang="es-PE" b="1" dirty="0" err="1" smtClean="0"/>
              <a:t>Boostrap</a:t>
            </a:r>
            <a:r>
              <a:rPr lang="es-PE" b="1" dirty="0" smtClean="0"/>
              <a:t> para poner estilos</a:t>
            </a:r>
            <a:endParaRPr lang="es-PE" b="1" dirty="0" smtClean="0"/>
          </a:p>
        </p:txBody>
      </p:sp>
      <p:cxnSp>
        <p:nvCxnSpPr>
          <p:cNvPr id="7" name="Conector recto de flecha 6"/>
          <p:cNvCxnSpPr/>
          <p:nvPr/>
        </p:nvCxnSpPr>
        <p:spPr>
          <a:xfrm flipH="1" flipV="1">
            <a:off x="6136849" y="2696066"/>
            <a:ext cx="2667786" cy="1791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415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Añadimos </a:t>
            </a:r>
            <a:r>
              <a:rPr lang="es-PE" b="1" dirty="0" err="1" smtClean="0"/>
              <a:t>Boostrap</a:t>
            </a:r>
            <a:r>
              <a:rPr lang="es-PE" b="1" dirty="0" smtClean="0"/>
              <a:t> para poner estilos</a:t>
            </a:r>
            <a:endParaRPr lang="es-PE" b="1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45" y="443060"/>
            <a:ext cx="7735829" cy="6400211"/>
          </a:xfrm>
          <a:prstGeom prst="rect">
            <a:avLst/>
          </a:prstGeom>
        </p:spPr>
      </p:pic>
      <p:cxnSp>
        <p:nvCxnSpPr>
          <p:cNvPr id="8" name="Conector recto de flecha 7"/>
          <p:cNvCxnSpPr/>
          <p:nvPr/>
        </p:nvCxnSpPr>
        <p:spPr>
          <a:xfrm flipH="1" flipV="1">
            <a:off x="4955357" y="1381024"/>
            <a:ext cx="729006" cy="4807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5447146" y="1861791"/>
            <a:ext cx="2243579" cy="14800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Ingrese la clase </a:t>
            </a:r>
            <a:r>
              <a:rPr lang="es-PE" b="1" dirty="0" err="1" smtClean="0"/>
              <a:t>Table</a:t>
            </a:r>
            <a:r>
              <a:rPr lang="es-PE" b="1" dirty="0" smtClean="0"/>
              <a:t> , para que tenga estilos , eso lo jala del archivo </a:t>
            </a:r>
            <a:r>
              <a:rPr lang="es-PE" b="1" dirty="0" err="1" smtClean="0"/>
              <a:t>boostrap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364848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Estilos</a:t>
            </a:r>
            <a:endParaRPr lang="es-PE" b="1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40" y="443059"/>
            <a:ext cx="3895725" cy="35242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132" y="443060"/>
            <a:ext cx="3403022" cy="352424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9680" y="3967309"/>
            <a:ext cx="5435589" cy="2788587"/>
          </a:xfrm>
          <a:prstGeom prst="rect">
            <a:avLst/>
          </a:prstGeom>
        </p:spPr>
      </p:pic>
      <p:cxnSp>
        <p:nvCxnSpPr>
          <p:cNvPr id="9" name="Conector recto de flecha 8"/>
          <p:cNvCxnSpPr/>
          <p:nvPr/>
        </p:nvCxnSpPr>
        <p:spPr>
          <a:xfrm flipV="1">
            <a:off x="2375555" y="4741682"/>
            <a:ext cx="654125" cy="282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Rectángulo 9"/>
          <p:cNvSpPr/>
          <p:nvPr/>
        </p:nvSpPr>
        <p:spPr>
          <a:xfrm>
            <a:off x="141401" y="4619133"/>
            <a:ext cx="2234153" cy="820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Arrastramos un link de estilos de </a:t>
            </a:r>
            <a:r>
              <a:rPr lang="es-PE" b="1" dirty="0" err="1" smtClean="0"/>
              <a:t>datatables</a:t>
            </a:r>
            <a:endParaRPr lang="es-PE" b="1" dirty="0"/>
          </a:p>
        </p:txBody>
      </p:sp>
      <p:sp>
        <p:nvSpPr>
          <p:cNvPr id="11" name="Rectángulo 10"/>
          <p:cNvSpPr/>
          <p:nvPr/>
        </p:nvSpPr>
        <p:spPr>
          <a:xfrm>
            <a:off x="141401" y="5806911"/>
            <a:ext cx="2234153" cy="741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Arrastramos el link de </a:t>
            </a:r>
            <a:r>
              <a:rPr lang="es-PE" b="1" dirty="0" err="1" smtClean="0"/>
              <a:t>javascript</a:t>
            </a:r>
            <a:r>
              <a:rPr lang="es-PE" b="1" dirty="0" smtClean="0"/>
              <a:t> del </a:t>
            </a:r>
            <a:r>
              <a:rPr lang="es-PE" b="1" dirty="0" err="1" smtClean="0"/>
              <a:t>datatable</a:t>
            </a:r>
            <a:endParaRPr lang="es-PE" b="1" dirty="0"/>
          </a:p>
        </p:txBody>
      </p:sp>
      <p:cxnSp>
        <p:nvCxnSpPr>
          <p:cNvPr id="12" name="Conector recto de flecha 11"/>
          <p:cNvCxnSpPr/>
          <p:nvPr/>
        </p:nvCxnSpPr>
        <p:spPr>
          <a:xfrm flipV="1">
            <a:off x="2375555" y="6367019"/>
            <a:ext cx="654125" cy="282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76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668" y="512373"/>
            <a:ext cx="7357940" cy="6251359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0"/>
            <a:ext cx="12192000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Llamamos a la función que nos genera tabla</a:t>
            </a:r>
            <a:endParaRPr lang="es-PE" b="1" dirty="0" smtClean="0"/>
          </a:p>
        </p:txBody>
      </p:sp>
      <p:cxnSp>
        <p:nvCxnSpPr>
          <p:cNvPr id="7" name="Conector recto de flecha 6"/>
          <p:cNvCxnSpPr/>
          <p:nvPr/>
        </p:nvCxnSpPr>
        <p:spPr>
          <a:xfrm flipH="1" flipV="1">
            <a:off x="6023727" y="6287678"/>
            <a:ext cx="1649691" cy="471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Rectángulo 7"/>
          <p:cNvSpPr/>
          <p:nvPr/>
        </p:nvSpPr>
        <p:spPr>
          <a:xfrm>
            <a:off x="7673417" y="6139206"/>
            <a:ext cx="3167407" cy="624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Ahora podemos ver el contenido de la tabla.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415157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Ejecutamos</a:t>
            </a:r>
            <a:endParaRPr lang="es-PE" b="1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42" y="1943148"/>
            <a:ext cx="10753664" cy="3043631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>
            <a:off x="4619134" y="838986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CuadroTexto 8"/>
          <p:cNvSpPr txBox="1"/>
          <p:nvPr/>
        </p:nvSpPr>
        <p:spPr>
          <a:xfrm>
            <a:off x="5231876" y="970961"/>
            <a:ext cx="251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 smtClean="0"/>
              <a:t>Visualizamos el</a:t>
            </a:r>
          </a:p>
          <a:p>
            <a:r>
              <a:rPr lang="es-PE" b="1" dirty="0" smtClean="0"/>
              <a:t>contenido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127456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6" y="1613670"/>
            <a:ext cx="12069691" cy="456245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0"/>
            <a:ext cx="12192000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Copiamos el POPUP</a:t>
            </a:r>
            <a:endParaRPr lang="es-PE" b="1" dirty="0" smtClean="0"/>
          </a:p>
        </p:txBody>
      </p:sp>
      <p:sp>
        <p:nvSpPr>
          <p:cNvPr id="6" name="CuadroTexto 5"/>
          <p:cNvSpPr txBox="1"/>
          <p:nvPr/>
        </p:nvSpPr>
        <p:spPr>
          <a:xfrm>
            <a:off x="66226" y="1097379"/>
            <a:ext cx="12003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Para mas información visitar </a:t>
            </a:r>
            <a:r>
              <a:rPr lang="es-PE" dirty="0" smtClean="0">
                <a:hlinkClick r:id="rId3"/>
              </a:rPr>
              <a:t>https</a:t>
            </a:r>
            <a:r>
              <a:rPr lang="es-PE" dirty="0">
                <a:hlinkClick r:id="rId3"/>
              </a:rPr>
              <a:t>://getbootstrap.com/docs/4.0/components/modal</a:t>
            </a:r>
            <a:r>
              <a:rPr lang="es-PE" dirty="0" smtClean="0">
                <a:hlinkClick r:id="rId3"/>
              </a:rPr>
              <a:t>/</a:t>
            </a:r>
            <a:r>
              <a:rPr lang="es-PE" dirty="0"/>
              <a:t>  (Live </a:t>
            </a:r>
            <a:r>
              <a:rPr lang="es-PE" dirty="0" smtClean="0"/>
              <a:t>demo)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029513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9826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0" y="692190"/>
            <a:ext cx="10092513" cy="5780314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0" y="0"/>
            <a:ext cx="12192000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Crearemos un controlador Periodo</a:t>
            </a:r>
          </a:p>
        </p:txBody>
      </p:sp>
      <p:cxnSp>
        <p:nvCxnSpPr>
          <p:cNvPr id="7" name="Conector recto de flecha 6"/>
          <p:cNvCxnSpPr/>
          <p:nvPr/>
        </p:nvCxnSpPr>
        <p:spPr>
          <a:xfrm>
            <a:off x="7794702" y="2319454"/>
            <a:ext cx="557561" cy="5464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Conector recto de flecha 7"/>
          <p:cNvCxnSpPr/>
          <p:nvPr/>
        </p:nvCxnSpPr>
        <p:spPr>
          <a:xfrm>
            <a:off x="4367560" y="3140927"/>
            <a:ext cx="557561" cy="5464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Conector recto de flecha 8"/>
          <p:cNvCxnSpPr/>
          <p:nvPr/>
        </p:nvCxnSpPr>
        <p:spPr>
          <a:xfrm flipH="1">
            <a:off x="2048107" y="3256156"/>
            <a:ext cx="494371" cy="431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Rectángulo 10"/>
          <p:cNvSpPr/>
          <p:nvPr/>
        </p:nvSpPr>
        <p:spPr>
          <a:xfrm>
            <a:off x="6333894" y="1926322"/>
            <a:ext cx="1918008" cy="393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err="1" smtClean="0"/>
              <a:t>Click</a:t>
            </a:r>
            <a:r>
              <a:rPr lang="es-PE" b="1" dirty="0" smtClean="0"/>
              <a:t> derecho</a:t>
            </a:r>
            <a:endParaRPr lang="es-PE" b="1" dirty="0"/>
          </a:p>
        </p:txBody>
      </p:sp>
      <p:sp>
        <p:nvSpPr>
          <p:cNvPr id="12" name="Rectángulo 11"/>
          <p:cNvSpPr/>
          <p:nvPr/>
        </p:nvSpPr>
        <p:spPr>
          <a:xfrm>
            <a:off x="3319344" y="2665141"/>
            <a:ext cx="1471961" cy="475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err="1" smtClean="0"/>
              <a:t>Click</a:t>
            </a:r>
            <a:r>
              <a:rPr lang="es-PE" b="1" dirty="0" smtClean="0"/>
              <a:t> en Agregar</a:t>
            </a:r>
            <a:endParaRPr lang="es-PE" b="1" dirty="0"/>
          </a:p>
        </p:txBody>
      </p:sp>
      <p:sp>
        <p:nvSpPr>
          <p:cNvPr id="13" name="Rectángulo 12"/>
          <p:cNvSpPr/>
          <p:nvPr/>
        </p:nvSpPr>
        <p:spPr>
          <a:xfrm>
            <a:off x="1416205" y="2776654"/>
            <a:ext cx="1691267" cy="4691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err="1" smtClean="0"/>
              <a:t>Click</a:t>
            </a:r>
            <a:r>
              <a:rPr lang="es-PE" b="1" dirty="0" smtClean="0"/>
              <a:t> en Controlador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107581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1469" y="742313"/>
            <a:ext cx="6205009" cy="5440224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0" y="0"/>
            <a:ext cx="12192000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Creando un Proyecto ASP.NET MVC</a:t>
            </a:r>
          </a:p>
        </p:txBody>
      </p:sp>
      <p:sp>
        <p:nvSpPr>
          <p:cNvPr id="6" name="Elipse 5"/>
          <p:cNvSpPr/>
          <p:nvPr/>
        </p:nvSpPr>
        <p:spPr>
          <a:xfrm>
            <a:off x="3073139" y="2647801"/>
            <a:ext cx="329937" cy="3205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smtClean="0"/>
              <a:t>1</a:t>
            </a:r>
            <a:endParaRPr lang="es-PE" dirty="0"/>
          </a:p>
        </p:txBody>
      </p:sp>
      <p:sp>
        <p:nvSpPr>
          <p:cNvPr id="7" name="Elipse 6"/>
          <p:cNvSpPr/>
          <p:nvPr/>
        </p:nvSpPr>
        <p:spPr>
          <a:xfrm>
            <a:off x="5348472" y="4499723"/>
            <a:ext cx="329937" cy="3205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smtClean="0"/>
              <a:t>2</a:t>
            </a:r>
            <a:endParaRPr lang="es-PE" dirty="0"/>
          </a:p>
        </p:txBody>
      </p:sp>
      <p:sp>
        <p:nvSpPr>
          <p:cNvPr id="8" name="Elipse 7"/>
          <p:cNvSpPr/>
          <p:nvPr/>
        </p:nvSpPr>
        <p:spPr>
          <a:xfrm>
            <a:off x="6325717" y="5225591"/>
            <a:ext cx="329937" cy="3205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smtClean="0"/>
              <a:t>3</a:t>
            </a:r>
            <a:endParaRPr lang="es-PE" dirty="0"/>
          </a:p>
        </p:txBody>
      </p:sp>
      <p:cxnSp>
        <p:nvCxnSpPr>
          <p:cNvPr id="10" name="Conector recto de flecha 9"/>
          <p:cNvCxnSpPr/>
          <p:nvPr/>
        </p:nvCxnSpPr>
        <p:spPr>
          <a:xfrm flipH="1" flipV="1">
            <a:off x="2639505" y="2535810"/>
            <a:ext cx="405353" cy="2639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/>
          <p:nvPr/>
        </p:nvCxnSpPr>
        <p:spPr>
          <a:xfrm flipH="1" flipV="1">
            <a:off x="4943119" y="4396027"/>
            <a:ext cx="405353" cy="2639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/>
          <p:nvPr/>
        </p:nvCxnSpPr>
        <p:spPr>
          <a:xfrm flipH="1">
            <a:off x="6096000" y="5546103"/>
            <a:ext cx="405354" cy="186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86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7000" y="2464303"/>
            <a:ext cx="5715000" cy="13811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2983"/>
            <a:ext cx="6269291" cy="4355719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0"/>
            <a:ext cx="12192000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Crearemos un controlador Periodo</a:t>
            </a:r>
          </a:p>
        </p:txBody>
      </p:sp>
      <p:cxnSp>
        <p:nvCxnSpPr>
          <p:cNvPr id="8" name="Conector recto de flecha 7"/>
          <p:cNvCxnSpPr/>
          <p:nvPr/>
        </p:nvCxnSpPr>
        <p:spPr>
          <a:xfrm flipV="1">
            <a:off x="1081668" y="2665141"/>
            <a:ext cx="524108" cy="5687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-1" y="3243262"/>
            <a:ext cx="1605777" cy="1128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err="1" smtClean="0"/>
              <a:t>Click</a:t>
            </a:r>
            <a:r>
              <a:rPr lang="es-PE" b="1" dirty="0" smtClean="0"/>
              <a:t> en Controlador de MVC 5 en blanco</a:t>
            </a:r>
            <a:endParaRPr lang="es-PE" b="1" dirty="0"/>
          </a:p>
        </p:txBody>
      </p:sp>
      <p:cxnSp>
        <p:nvCxnSpPr>
          <p:cNvPr id="10" name="Conector recto de flecha 9"/>
          <p:cNvCxnSpPr/>
          <p:nvPr/>
        </p:nvCxnSpPr>
        <p:spPr>
          <a:xfrm flipV="1">
            <a:off x="4211444" y="5393473"/>
            <a:ext cx="524108" cy="5687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Rectángulo 10"/>
          <p:cNvSpPr/>
          <p:nvPr/>
        </p:nvSpPr>
        <p:spPr>
          <a:xfrm>
            <a:off x="3297043" y="5939844"/>
            <a:ext cx="1654097" cy="49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Damos </a:t>
            </a:r>
            <a:r>
              <a:rPr lang="es-PE" b="1" dirty="0" err="1" smtClean="0"/>
              <a:t>click</a:t>
            </a:r>
            <a:r>
              <a:rPr lang="es-PE" b="1" dirty="0" smtClean="0"/>
              <a:t> en Agregar</a:t>
            </a:r>
            <a:endParaRPr lang="es-PE" b="1" dirty="0"/>
          </a:p>
        </p:txBody>
      </p:sp>
      <p:cxnSp>
        <p:nvCxnSpPr>
          <p:cNvPr id="15" name="Conector recto de flecha 14"/>
          <p:cNvCxnSpPr/>
          <p:nvPr/>
        </p:nvCxnSpPr>
        <p:spPr>
          <a:xfrm>
            <a:off x="10050834" y="2299939"/>
            <a:ext cx="0" cy="7304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6" name="Rectángulo 15"/>
          <p:cNvSpPr/>
          <p:nvPr/>
        </p:nvSpPr>
        <p:spPr>
          <a:xfrm>
            <a:off x="9334500" y="1761893"/>
            <a:ext cx="2273920" cy="497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Ponemos de nombre Periodo</a:t>
            </a:r>
            <a:endParaRPr lang="es-PE" b="1" dirty="0"/>
          </a:p>
        </p:txBody>
      </p:sp>
      <p:cxnSp>
        <p:nvCxnSpPr>
          <p:cNvPr id="17" name="Conector recto de flecha 16"/>
          <p:cNvCxnSpPr/>
          <p:nvPr/>
        </p:nvCxnSpPr>
        <p:spPr>
          <a:xfrm flipV="1">
            <a:off x="9578898" y="3608464"/>
            <a:ext cx="471936" cy="5732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Rectángulo 18"/>
          <p:cNvSpPr/>
          <p:nvPr/>
        </p:nvSpPr>
        <p:spPr>
          <a:xfrm>
            <a:off x="8441938" y="4262526"/>
            <a:ext cx="2273920" cy="497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Damos </a:t>
            </a:r>
            <a:r>
              <a:rPr lang="es-PE" b="1" dirty="0" err="1" smtClean="0"/>
              <a:t>click</a:t>
            </a:r>
            <a:r>
              <a:rPr lang="es-PE" b="1" dirty="0" smtClean="0"/>
              <a:t> en Agregar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355350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6" grpId="0" animBg="1"/>
      <p:bldP spid="1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503" y="563060"/>
            <a:ext cx="6949625" cy="345606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0"/>
            <a:ext cx="12192000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Crearemos una vista para Periodo</a:t>
            </a:r>
          </a:p>
        </p:txBody>
      </p:sp>
      <p:cxnSp>
        <p:nvCxnSpPr>
          <p:cNvPr id="7" name="Conector recto de flecha 6"/>
          <p:cNvCxnSpPr/>
          <p:nvPr/>
        </p:nvCxnSpPr>
        <p:spPr>
          <a:xfrm flipH="1">
            <a:off x="3191107" y="1071249"/>
            <a:ext cx="2241395" cy="5230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Rectángulo 7"/>
          <p:cNvSpPr/>
          <p:nvPr/>
        </p:nvSpPr>
        <p:spPr>
          <a:xfrm>
            <a:off x="5432502" y="879456"/>
            <a:ext cx="2816832" cy="383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err="1" smtClean="0"/>
              <a:t>Click</a:t>
            </a:r>
            <a:r>
              <a:rPr lang="es-PE" b="1" dirty="0" smtClean="0"/>
              <a:t> derecho en </a:t>
            </a:r>
            <a:r>
              <a:rPr lang="es-PE" b="1" dirty="0" err="1" smtClean="0"/>
              <a:t>Index</a:t>
            </a:r>
            <a:endParaRPr lang="es-PE" b="1" dirty="0"/>
          </a:p>
        </p:txBody>
      </p:sp>
      <p:cxnSp>
        <p:nvCxnSpPr>
          <p:cNvPr id="9" name="Conector recto de flecha 8"/>
          <p:cNvCxnSpPr>
            <a:stCxn id="11" idx="1"/>
          </p:cNvCxnSpPr>
          <p:nvPr/>
        </p:nvCxnSpPr>
        <p:spPr>
          <a:xfrm flipH="1" flipV="1">
            <a:off x="4772722" y="1733283"/>
            <a:ext cx="3247972" cy="2050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Rectángulo 10"/>
          <p:cNvSpPr/>
          <p:nvPr/>
        </p:nvSpPr>
        <p:spPr>
          <a:xfrm>
            <a:off x="8020694" y="1641237"/>
            <a:ext cx="1899424" cy="5941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err="1" smtClean="0"/>
              <a:t>Click</a:t>
            </a:r>
            <a:r>
              <a:rPr lang="es-PE" b="1" dirty="0" smtClean="0"/>
              <a:t> en Agregar Vista</a:t>
            </a:r>
            <a:endParaRPr lang="es-PE" b="1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922" y="4111170"/>
            <a:ext cx="3891078" cy="2709146"/>
          </a:xfrm>
          <a:prstGeom prst="rect">
            <a:avLst/>
          </a:prstGeom>
        </p:spPr>
      </p:pic>
      <p:cxnSp>
        <p:nvCxnSpPr>
          <p:cNvPr id="17" name="Conector recto de flecha 16"/>
          <p:cNvCxnSpPr/>
          <p:nvPr/>
        </p:nvCxnSpPr>
        <p:spPr>
          <a:xfrm flipH="1">
            <a:off x="5187734" y="4661210"/>
            <a:ext cx="1653184" cy="1368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ectángulo 18"/>
          <p:cNvSpPr/>
          <p:nvPr/>
        </p:nvSpPr>
        <p:spPr>
          <a:xfrm>
            <a:off x="6840918" y="4537821"/>
            <a:ext cx="2816832" cy="383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err="1" smtClean="0"/>
              <a:t>Elejimos</a:t>
            </a:r>
            <a:r>
              <a:rPr lang="es-PE" b="1" dirty="0" smtClean="0"/>
              <a:t> plantilla </a:t>
            </a:r>
            <a:r>
              <a:rPr lang="es-PE" b="1" dirty="0" err="1" smtClean="0"/>
              <a:t>vacia</a:t>
            </a:r>
            <a:endParaRPr lang="es-PE" b="1" dirty="0"/>
          </a:p>
        </p:txBody>
      </p:sp>
      <p:cxnSp>
        <p:nvCxnSpPr>
          <p:cNvPr id="20" name="Conector recto de flecha 19"/>
          <p:cNvCxnSpPr/>
          <p:nvPr/>
        </p:nvCxnSpPr>
        <p:spPr>
          <a:xfrm flipH="1">
            <a:off x="5158099" y="6077415"/>
            <a:ext cx="1555138" cy="4596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Rectángulo 22"/>
          <p:cNvSpPr/>
          <p:nvPr/>
        </p:nvSpPr>
        <p:spPr>
          <a:xfrm>
            <a:off x="6713236" y="5885622"/>
            <a:ext cx="3367465" cy="383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Damos </a:t>
            </a:r>
            <a:r>
              <a:rPr lang="es-PE" b="1" dirty="0" err="1" smtClean="0"/>
              <a:t>click</a:t>
            </a:r>
            <a:r>
              <a:rPr lang="es-PE" b="1" dirty="0" smtClean="0"/>
              <a:t> en Agregar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20132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9" grpId="0" animBg="1"/>
      <p:bldP spid="2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10" y="706934"/>
            <a:ext cx="4133850" cy="185737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0"/>
            <a:ext cx="12192000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Modificaremos el contenido de la vista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535" y="845053"/>
            <a:ext cx="4276725" cy="1800225"/>
          </a:xfrm>
          <a:prstGeom prst="rect">
            <a:avLst/>
          </a:prstGeom>
        </p:spPr>
      </p:pic>
      <p:sp>
        <p:nvSpPr>
          <p:cNvPr id="7" name="Flecha derecha 6"/>
          <p:cNvSpPr/>
          <p:nvPr/>
        </p:nvSpPr>
        <p:spPr>
          <a:xfrm>
            <a:off x="4806175" y="150284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CuadroTexto 7"/>
          <p:cNvSpPr txBox="1"/>
          <p:nvPr/>
        </p:nvSpPr>
        <p:spPr>
          <a:xfrm>
            <a:off x="4690946" y="845053"/>
            <a:ext cx="1743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 smtClean="0"/>
              <a:t>Cambiamos el titulo</a:t>
            </a:r>
            <a:endParaRPr lang="es-PE" b="1" dirty="0"/>
          </a:p>
        </p:txBody>
      </p:sp>
      <p:cxnSp>
        <p:nvCxnSpPr>
          <p:cNvPr id="10" name="Conector recto de flecha 9"/>
          <p:cNvCxnSpPr/>
          <p:nvPr/>
        </p:nvCxnSpPr>
        <p:spPr>
          <a:xfrm flipH="1" flipV="1">
            <a:off x="1304693" y="2464419"/>
            <a:ext cx="334536" cy="635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Rectángulo 10"/>
          <p:cNvSpPr/>
          <p:nvPr/>
        </p:nvSpPr>
        <p:spPr>
          <a:xfrm>
            <a:off x="1182028" y="3100039"/>
            <a:ext cx="3033133" cy="512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Por defecto el nombre del titulo dice </a:t>
            </a:r>
            <a:r>
              <a:rPr lang="es-PE" b="1" dirty="0" err="1" smtClean="0"/>
              <a:t>Index</a:t>
            </a:r>
            <a:endParaRPr lang="es-PE" b="1" dirty="0"/>
          </a:p>
        </p:txBody>
      </p:sp>
      <p:cxnSp>
        <p:nvCxnSpPr>
          <p:cNvPr id="12" name="Conector recto de flecha 11"/>
          <p:cNvCxnSpPr/>
          <p:nvPr/>
        </p:nvCxnSpPr>
        <p:spPr>
          <a:xfrm flipH="1" flipV="1">
            <a:off x="7880195" y="2564309"/>
            <a:ext cx="334536" cy="635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7389541" y="3236842"/>
            <a:ext cx="3033133" cy="512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Cambiamos el titulo de </a:t>
            </a:r>
            <a:r>
              <a:rPr lang="es-PE" b="1" dirty="0" err="1" smtClean="0"/>
              <a:t>Index</a:t>
            </a:r>
            <a:r>
              <a:rPr lang="es-PE" b="1" dirty="0" smtClean="0"/>
              <a:t> a Periodo</a:t>
            </a:r>
            <a:endParaRPr lang="es-PE" b="1" dirty="0"/>
          </a:p>
        </p:txBody>
      </p:sp>
      <p:sp>
        <p:nvSpPr>
          <p:cNvPr id="14" name="Flecha abajo 13"/>
          <p:cNvSpPr/>
          <p:nvPr/>
        </p:nvSpPr>
        <p:spPr>
          <a:xfrm>
            <a:off x="4810747" y="3493320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CuadroTexto 14"/>
          <p:cNvSpPr txBox="1"/>
          <p:nvPr/>
        </p:nvSpPr>
        <p:spPr>
          <a:xfrm>
            <a:off x="5324707" y="3426632"/>
            <a:ext cx="1743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 smtClean="0"/>
              <a:t>Iniciamos</a:t>
            </a:r>
            <a:endParaRPr lang="es-PE" b="1" dirty="0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707" y="4471728"/>
            <a:ext cx="6858000" cy="2066925"/>
          </a:xfrm>
          <a:prstGeom prst="rect">
            <a:avLst/>
          </a:prstGeom>
        </p:spPr>
      </p:pic>
      <p:cxnSp>
        <p:nvCxnSpPr>
          <p:cNvPr id="18" name="Conector recto de flecha 17"/>
          <p:cNvCxnSpPr/>
          <p:nvPr/>
        </p:nvCxnSpPr>
        <p:spPr>
          <a:xfrm flipH="1">
            <a:off x="5295380" y="4967825"/>
            <a:ext cx="3882074" cy="3624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Rectángulo 19"/>
          <p:cNvSpPr/>
          <p:nvPr/>
        </p:nvSpPr>
        <p:spPr>
          <a:xfrm>
            <a:off x="9177453" y="4828477"/>
            <a:ext cx="2665141" cy="609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Podemos ver que </a:t>
            </a:r>
            <a:r>
              <a:rPr lang="es-PE" b="1" dirty="0" err="1" smtClean="0"/>
              <a:t>asi</a:t>
            </a:r>
            <a:r>
              <a:rPr lang="es-PE" b="1" dirty="0" smtClean="0"/>
              <a:t> queda la pagina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233670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1" grpId="0" animBg="1"/>
      <p:bldP spid="13" grpId="0" animBg="1"/>
      <p:bldP spid="14" grpId="0" animBg="1"/>
      <p:bldP spid="15" grpId="0"/>
      <p:bldP spid="2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692189"/>
            <a:ext cx="10634934" cy="5641703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0" y="0"/>
            <a:ext cx="12192000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Crearemos un controlador </a:t>
            </a:r>
            <a:r>
              <a:rPr lang="es-PE" b="1" dirty="0" err="1" smtClean="0"/>
              <a:t>Seccion</a:t>
            </a:r>
            <a:endParaRPr lang="es-PE" b="1" dirty="0" smtClean="0"/>
          </a:p>
        </p:txBody>
      </p:sp>
      <p:cxnSp>
        <p:nvCxnSpPr>
          <p:cNvPr id="7" name="Conector recto de flecha 6"/>
          <p:cNvCxnSpPr/>
          <p:nvPr/>
        </p:nvCxnSpPr>
        <p:spPr>
          <a:xfrm>
            <a:off x="8274205" y="2297151"/>
            <a:ext cx="669073" cy="3902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Rectángulo 7"/>
          <p:cNvSpPr/>
          <p:nvPr/>
        </p:nvSpPr>
        <p:spPr>
          <a:xfrm>
            <a:off x="5307980" y="1962615"/>
            <a:ext cx="3635297" cy="334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err="1" smtClean="0"/>
              <a:t>Click</a:t>
            </a:r>
            <a:r>
              <a:rPr lang="es-PE" b="1" dirty="0" smtClean="0"/>
              <a:t> derecho en </a:t>
            </a:r>
            <a:r>
              <a:rPr lang="es-PE" b="1" dirty="0" err="1" smtClean="0"/>
              <a:t>Controller</a:t>
            </a:r>
            <a:endParaRPr lang="es-PE" b="1" dirty="0"/>
          </a:p>
        </p:txBody>
      </p:sp>
      <p:cxnSp>
        <p:nvCxnSpPr>
          <p:cNvPr id="9" name="Conector recto de flecha 8"/>
          <p:cNvCxnSpPr/>
          <p:nvPr/>
        </p:nvCxnSpPr>
        <p:spPr>
          <a:xfrm>
            <a:off x="4423317" y="3133898"/>
            <a:ext cx="669073" cy="3902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Rectángulo 9"/>
          <p:cNvSpPr/>
          <p:nvPr/>
        </p:nvSpPr>
        <p:spPr>
          <a:xfrm>
            <a:off x="3178096" y="2687444"/>
            <a:ext cx="1706137" cy="44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err="1" smtClean="0"/>
              <a:t>Click</a:t>
            </a:r>
            <a:r>
              <a:rPr lang="es-PE" b="1" dirty="0" smtClean="0"/>
              <a:t> en Agregar</a:t>
            </a:r>
            <a:endParaRPr lang="es-PE" b="1" dirty="0"/>
          </a:p>
        </p:txBody>
      </p:sp>
      <p:cxnSp>
        <p:nvCxnSpPr>
          <p:cNvPr id="11" name="Conector recto de flecha 10"/>
          <p:cNvCxnSpPr/>
          <p:nvPr/>
        </p:nvCxnSpPr>
        <p:spPr>
          <a:xfrm flipH="1">
            <a:off x="1255711" y="3133898"/>
            <a:ext cx="321856" cy="3902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828577" y="2641141"/>
            <a:ext cx="1706137" cy="446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err="1" smtClean="0"/>
              <a:t>Click</a:t>
            </a:r>
            <a:r>
              <a:rPr lang="es-PE" b="1" dirty="0" smtClean="0"/>
              <a:t> en Controlador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163954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81399"/>
            <a:ext cx="6041120" cy="419576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966" y="2484514"/>
            <a:ext cx="5581650" cy="1247775"/>
          </a:xfrm>
          <a:prstGeom prst="rect">
            <a:avLst/>
          </a:prstGeom>
        </p:spPr>
      </p:pic>
      <p:cxnSp>
        <p:nvCxnSpPr>
          <p:cNvPr id="8" name="Conector recto de flecha 7"/>
          <p:cNvCxnSpPr/>
          <p:nvPr/>
        </p:nvCxnSpPr>
        <p:spPr>
          <a:xfrm flipH="1" flipV="1">
            <a:off x="4114800" y="2219093"/>
            <a:ext cx="691376" cy="10147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4248615" y="3233854"/>
            <a:ext cx="2163336" cy="744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err="1" smtClean="0"/>
              <a:t>Click</a:t>
            </a:r>
            <a:r>
              <a:rPr lang="es-PE" b="1" dirty="0" smtClean="0"/>
              <a:t> en controlador MVC 5 en blanco</a:t>
            </a:r>
            <a:endParaRPr lang="es-PE" b="1" dirty="0"/>
          </a:p>
        </p:txBody>
      </p:sp>
      <p:cxnSp>
        <p:nvCxnSpPr>
          <p:cNvPr id="10" name="Conector recto de flecha 9"/>
          <p:cNvCxnSpPr/>
          <p:nvPr/>
        </p:nvCxnSpPr>
        <p:spPr>
          <a:xfrm flipV="1">
            <a:off x="4371278" y="4954132"/>
            <a:ext cx="434898" cy="3873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Rectángulo 11"/>
          <p:cNvSpPr/>
          <p:nvPr/>
        </p:nvSpPr>
        <p:spPr>
          <a:xfrm>
            <a:off x="2642840" y="5341434"/>
            <a:ext cx="2163336" cy="344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err="1" smtClean="0"/>
              <a:t>Click</a:t>
            </a:r>
            <a:r>
              <a:rPr lang="es-PE" b="1" dirty="0" smtClean="0"/>
              <a:t> en Agregar</a:t>
            </a:r>
            <a:endParaRPr lang="es-PE" b="1" dirty="0"/>
          </a:p>
        </p:txBody>
      </p:sp>
      <p:cxnSp>
        <p:nvCxnSpPr>
          <p:cNvPr id="13" name="Conector recto de flecha 12"/>
          <p:cNvCxnSpPr/>
          <p:nvPr/>
        </p:nvCxnSpPr>
        <p:spPr>
          <a:xfrm>
            <a:off x="9006468" y="2191795"/>
            <a:ext cx="624469" cy="5854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Rectángulo 14"/>
          <p:cNvSpPr/>
          <p:nvPr/>
        </p:nvSpPr>
        <p:spPr>
          <a:xfrm>
            <a:off x="6791093" y="1774844"/>
            <a:ext cx="3397404" cy="344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Ponemos el nombre </a:t>
            </a:r>
            <a:r>
              <a:rPr lang="es-PE" b="1" dirty="0" err="1" smtClean="0"/>
              <a:t>Seccion</a:t>
            </a:r>
            <a:endParaRPr lang="es-PE" b="1" dirty="0"/>
          </a:p>
        </p:txBody>
      </p:sp>
      <p:cxnSp>
        <p:nvCxnSpPr>
          <p:cNvPr id="16" name="Conector recto de flecha 15"/>
          <p:cNvCxnSpPr/>
          <p:nvPr/>
        </p:nvCxnSpPr>
        <p:spPr>
          <a:xfrm flipV="1">
            <a:off x="9318702" y="3535516"/>
            <a:ext cx="308518" cy="5615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" name="Rectángulo 17"/>
          <p:cNvSpPr/>
          <p:nvPr/>
        </p:nvSpPr>
        <p:spPr>
          <a:xfrm>
            <a:off x="7467600" y="4130362"/>
            <a:ext cx="3397404" cy="344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err="1" smtClean="0"/>
              <a:t>Click</a:t>
            </a:r>
            <a:r>
              <a:rPr lang="es-PE" b="1" dirty="0" smtClean="0"/>
              <a:t> en Agregar</a:t>
            </a:r>
            <a:endParaRPr lang="es-PE" b="1" dirty="0"/>
          </a:p>
        </p:txBody>
      </p:sp>
      <p:sp>
        <p:nvSpPr>
          <p:cNvPr id="19" name="Rectángulo 18"/>
          <p:cNvSpPr/>
          <p:nvPr/>
        </p:nvSpPr>
        <p:spPr>
          <a:xfrm>
            <a:off x="0" y="23117"/>
            <a:ext cx="12192000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Crearemos un controlador Sección</a:t>
            </a:r>
          </a:p>
        </p:txBody>
      </p:sp>
    </p:spTree>
    <p:extLst>
      <p:ext uri="{BB962C8B-B14F-4D97-AF65-F5344CB8AC3E}">
        <p14:creationId xmlns:p14="http://schemas.microsoft.com/office/powerpoint/2010/main" val="416678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5" grpId="0" animBg="1"/>
      <p:bldP spid="1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31497"/>
            <a:ext cx="5604886" cy="271387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0" y="23117"/>
            <a:ext cx="12192000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Crearemos una vista Sección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996" y="519625"/>
            <a:ext cx="4183613" cy="2906283"/>
          </a:xfrm>
          <a:prstGeom prst="rect">
            <a:avLst/>
          </a:prstGeom>
        </p:spPr>
      </p:pic>
      <p:cxnSp>
        <p:nvCxnSpPr>
          <p:cNvPr id="8" name="Conector recto de flecha 7"/>
          <p:cNvCxnSpPr>
            <a:stCxn id="9" idx="1"/>
          </p:cNvCxnSpPr>
          <p:nvPr/>
        </p:nvCxnSpPr>
        <p:spPr>
          <a:xfrm flipH="1">
            <a:off x="4103649" y="1360449"/>
            <a:ext cx="691509" cy="3679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4795158" y="1131849"/>
            <a:ext cx="2144125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err="1" smtClean="0"/>
              <a:t>Click</a:t>
            </a:r>
            <a:r>
              <a:rPr lang="es-PE" b="1" dirty="0" smtClean="0"/>
              <a:t> en Agregar vista</a:t>
            </a:r>
            <a:endParaRPr lang="es-PE" b="1" dirty="0"/>
          </a:p>
        </p:txBody>
      </p:sp>
      <p:cxnSp>
        <p:nvCxnSpPr>
          <p:cNvPr id="11" name="Conector recto de flecha 10"/>
          <p:cNvCxnSpPr/>
          <p:nvPr/>
        </p:nvCxnSpPr>
        <p:spPr>
          <a:xfrm flipH="1" flipV="1">
            <a:off x="9307781" y="1396231"/>
            <a:ext cx="639155" cy="3322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9590049" y="1728439"/>
            <a:ext cx="2601951" cy="301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Elegimos sin modelo</a:t>
            </a:r>
            <a:endParaRPr lang="es-PE" b="1" dirty="0"/>
          </a:p>
        </p:txBody>
      </p:sp>
      <p:cxnSp>
        <p:nvCxnSpPr>
          <p:cNvPr id="14" name="Conector recto de flecha 13"/>
          <p:cNvCxnSpPr/>
          <p:nvPr/>
        </p:nvCxnSpPr>
        <p:spPr>
          <a:xfrm>
            <a:off x="9371037" y="3199048"/>
            <a:ext cx="575899" cy="214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6" name="Rectángulo 15"/>
          <p:cNvSpPr/>
          <p:nvPr/>
        </p:nvSpPr>
        <p:spPr>
          <a:xfrm>
            <a:off x="7216877" y="3069974"/>
            <a:ext cx="2154160" cy="301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err="1" smtClean="0"/>
              <a:t>Click</a:t>
            </a:r>
            <a:r>
              <a:rPr lang="es-PE" b="1" dirty="0" smtClean="0"/>
              <a:t> en Agregar</a:t>
            </a:r>
            <a:endParaRPr lang="es-PE" b="1" dirty="0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54734"/>
            <a:ext cx="4229100" cy="1847850"/>
          </a:xfrm>
          <a:prstGeom prst="rect">
            <a:avLst/>
          </a:prstGeom>
        </p:spPr>
      </p:pic>
      <p:cxnSp>
        <p:nvCxnSpPr>
          <p:cNvPr id="19" name="Conector recto de flecha 18"/>
          <p:cNvCxnSpPr/>
          <p:nvPr/>
        </p:nvCxnSpPr>
        <p:spPr>
          <a:xfrm flipH="1" flipV="1">
            <a:off x="1282392" y="5669581"/>
            <a:ext cx="256477" cy="4444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Rectángulo 19"/>
          <p:cNvSpPr/>
          <p:nvPr/>
        </p:nvSpPr>
        <p:spPr>
          <a:xfrm>
            <a:off x="910683" y="6114004"/>
            <a:ext cx="3192966" cy="301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Por defecto tiene ese titulo </a:t>
            </a:r>
            <a:endParaRPr lang="es-PE" b="1" dirty="0"/>
          </a:p>
        </p:txBody>
      </p:sp>
      <p:sp>
        <p:nvSpPr>
          <p:cNvPr id="23" name="Flecha derecha 22"/>
          <p:cNvSpPr/>
          <p:nvPr/>
        </p:nvSpPr>
        <p:spPr>
          <a:xfrm>
            <a:off x="4305954" y="454969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24" name="Imagen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0271" y="4078560"/>
            <a:ext cx="4076700" cy="1724025"/>
          </a:xfrm>
          <a:prstGeom prst="rect">
            <a:avLst/>
          </a:prstGeom>
        </p:spPr>
      </p:pic>
      <p:cxnSp>
        <p:nvCxnSpPr>
          <p:cNvPr id="25" name="Conector recto de flecha 24"/>
          <p:cNvCxnSpPr/>
          <p:nvPr/>
        </p:nvCxnSpPr>
        <p:spPr>
          <a:xfrm flipH="1" flipV="1">
            <a:off x="6397084" y="5802584"/>
            <a:ext cx="256477" cy="4444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6" name="Rectángulo 25"/>
          <p:cNvSpPr/>
          <p:nvPr/>
        </p:nvSpPr>
        <p:spPr>
          <a:xfrm>
            <a:off x="5342800" y="6198801"/>
            <a:ext cx="3192966" cy="301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Le cambiamos su titulo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402048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6" grpId="0" animBg="1"/>
      <p:bldP spid="20" grpId="0" animBg="1"/>
      <p:bldP spid="23" grpId="0" animBg="1"/>
      <p:bldP spid="2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23117"/>
            <a:ext cx="12192000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Vamos a crear nuestro menú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2380"/>
            <a:ext cx="3238500" cy="3448050"/>
          </a:xfrm>
          <a:prstGeom prst="rect">
            <a:avLst/>
          </a:prstGeom>
        </p:spPr>
      </p:pic>
      <p:cxnSp>
        <p:nvCxnSpPr>
          <p:cNvPr id="7" name="Conector recto de flecha 6"/>
          <p:cNvCxnSpPr/>
          <p:nvPr/>
        </p:nvCxnSpPr>
        <p:spPr>
          <a:xfrm flipV="1">
            <a:off x="211873" y="3479182"/>
            <a:ext cx="22303" cy="20874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5566633"/>
            <a:ext cx="1784194" cy="7582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Aquí están las plantillas de cada vista</a:t>
            </a:r>
            <a:endParaRPr lang="es-PE" b="1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237" y="1069090"/>
            <a:ext cx="8695778" cy="4725813"/>
          </a:xfrm>
          <a:prstGeom prst="rect">
            <a:avLst/>
          </a:prstGeom>
        </p:spPr>
      </p:pic>
      <p:cxnSp>
        <p:nvCxnSpPr>
          <p:cNvPr id="12" name="Conector recto de flecha 11"/>
          <p:cNvCxnSpPr/>
          <p:nvPr/>
        </p:nvCxnSpPr>
        <p:spPr>
          <a:xfrm flipV="1">
            <a:off x="3133493" y="3988422"/>
            <a:ext cx="1234068" cy="20889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Rectángulo 13"/>
          <p:cNvSpPr/>
          <p:nvPr/>
        </p:nvSpPr>
        <p:spPr>
          <a:xfrm>
            <a:off x="2148468" y="6098895"/>
            <a:ext cx="2914186" cy="452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Escribiremos ahí las opciones del menú</a:t>
            </a:r>
            <a:endParaRPr lang="es-PE" b="1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295" y="3264303"/>
            <a:ext cx="8651720" cy="335386"/>
          </a:xfrm>
          <a:prstGeom prst="rect">
            <a:avLst/>
          </a:prstGeom>
        </p:spPr>
      </p:pic>
      <p:cxnSp>
        <p:nvCxnSpPr>
          <p:cNvPr id="17" name="Conector recto de flecha 16"/>
          <p:cNvCxnSpPr/>
          <p:nvPr/>
        </p:nvCxnSpPr>
        <p:spPr>
          <a:xfrm>
            <a:off x="4616605" y="2877015"/>
            <a:ext cx="446049" cy="3872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Rectángulo 19"/>
          <p:cNvSpPr/>
          <p:nvPr/>
        </p:nvSpPr>
        <p:spPr>
          <a:xfrm>
            <a:off x="3197611" y="2629956"/>
            <a:ext cx="1418993" cy="5322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Contenido del enlace</a:t>
            </a:r>
            <a:endParaRPr lang="es-PE" b="1" dirty="0"/>
          </a:p>
        </p:txBody>
      </p:sp>
      <p:cxnSp>
        <p:nvCxnSpPr>
          <p:cNvPr id="21" name="Conector recto de flecha 20"/>
          <p:cNvCxnSpPr/>
          <p:nvPr/>
        </p:nvCxnSpPr>
        <p:spPr>
          <a:xfrm flipH="1">
            <a:off x="6130996" y="3070659"/>
            <a:ext cx="363660" cy="2191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Rectángulo 22"/>
          <p:cNvSpPr/>
          <p:nvPr/>
        </p:nvSpPr>
        <p:spPr>
          <a:xfrm>
            <a:off x="6512160" y="2960311"/>
            <a:ext cx="1148727" cy="201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Acción</a:t>
            </a:r>
            <a:endParaRPr lang="es-PE" b="1" dirty="0"/>
          </a:p>
        </p:txBody>
      </p:sp>
      <p:cxnSp>
        <p:nvCxnSpPr>
          <p:cNvPr id="24" name="Conector recto de flecha 23"/>
          <p:cNvCxnSpPr/>
          <p:nvPr/>
        </p:nvCxnSpPr>
        <p:spPr>
          <a:xfrm flipH="1">
            <a:off x="7236053" y="3103691"/>
            <a:ext cx="677901" cy="2528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6" name="Rectángulo 25"/>
          <p:cNvSpPr/>
          <p:nvPr/>
        </p:nvSpPr>
        <p:spPr>
          <a:xfrm>
            <a:off x="7908998" y="2954465"/>
            <a:ext cx="1347359" cy="2077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err="1" smtClean="0"/>
              <a:t>Controller</a:t>
            </a:r>
            <a:endParaRPr lang="es-PE" b="1" dirty="0"/>
          </a:p>
        </p:txBody>
      </p:sp>
      <p:cxnSp>
        <p:nvCxnSpPr>
          <p:cNvPr id="27" name="Conector recto de flecha 26"/>
          <p:cNvCxnSpPr/>
          <p:nvPr/>
        </p:nvCxnSpPr>
        <p:spPr>
          <a:xfrm flipH="1" flipV="1">
            <a:off x="8000692" y="3517196"/>
            <a:ext cx="385025" cy="3745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9" name="Rectángulo 28"/>
          <p:cNvSpPr/>
          <p:nvPr/>
        </p:nvSpPr>
        <p:spPr>
          <a:xfrm>
            <a:off x="7266878" y="3942607"/>
            <a:ext cx="2324061" cy="454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Indicamos que no usaremos </a:t>
            </a:r>
            <a:r>
              <a:rPr lang="es-PE" b="1" dirty="0" err="1" smtClean="0"/>
              <a:t>areas</a:t>
            </a:r>
            <a:endParaRPr lang="es-PE" b="1" dirty="0"/>
          </a:p>
        </p:txBody>
      </p:sp>
      <p:cxnSp>
        <p:nvCxnSpPr>
          <p:cNvPr id="30" name="Conector recto de flecha 29"/>
          <p:cNvCxnSpPr/>
          <p:nvPr/>
        </p:nvCxnSpPr>
        <p:spPr>
          <a:xfrm flipH="1" flipV="1">
            <a:off x="10031741" y="3479182"/>
            <a:ext cx="385025" cy="3745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1" name="Rectángulo 30"/>
          <p:cNvSpPr/>
          <p:nvPr/>
        </p:nvSpPr>
        <p:spPr>
          <a:xfrm>
            <a:off x="9745604" y="3896847"/>
            <a:ext cx="2324061" cy="10009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Indicamos la siguiente clase para que tenga estilos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264168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20" grpId="0" animBg="1"/>
      <p:bldP spid="23" grpId="0" animBg="1"/>
      <p:bldP spid="26" grpId="0" animBg="1"/>
      <p:bldP spid="29" grpId="0" animBg="1"/>
      <p:bldP spid="3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176"/>
            <a:ext cx="11708780" cy="636326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23117"/>
            <a:ext cx="12192000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Vamos a crear nuestro menú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35572"/>
            <a:ext cx="11725511" cy="42238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0" y="3757961"/>
            <a:ext cx="11643499" cy="33983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40" y="4218062"/>
            <a:ext cx="11739562" cy="34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53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1603" y="1084979"/>
            <a:ext cx="6200775" cy="2428875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0" y="23117"/>
            <a:ext cx="12192000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El resultado seria el siguiente</a:t>
            </a:r>
          </a:p>
        </p:txBody>
      </p:sp>
      <p:cxnSp>
        <p:nvCxnSpPr>
          <p:cNvPr id="7" name="Conector recto de flecha 6"/>
          <p:cNvCxnSpPr/>
          <p:nvPr/>
        </p:nvCxnSpPr>
        <p:spPr>
          <a:xfrm flipH="1">
            <a:off x="4148254" y="1382752"/>
            <a:ext cx="1393902" cy="5798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Conector recto de flecha 8"/>
          <p:cNvCxnSpPr/>
          <p:nvPr/>
        </p:nvCxnSpPr>
        <p:spPr>
          <a:xfrm flipH="1">
            <a:off x="4801414" y="1382752"/>
            <a:ext cx="740742" cy="5798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/>
          <p:nvPr/>
        </p:nvCxnSpPr>
        <p:spPr>
          <a:xfrm flipH="1">
            <a:off x="5371171" y="1382752"/>
            <a:ext cx="170985" cy="5798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5171785" y="1084979"/>
            <a:ext cx="3157422" cy="297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Indicamos los menús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217748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87" y="1401648"/>
            <a:ext cx="10860072" cy="470603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23117"/>
            <a:ext cx="12192000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Creamos un nuevo elemento</a:t>
            </a:r>
          </a:p>
        </p:txBody>
      </p:sp>
      <p:cxnSp>
        <p:nvCxnSpPr>
          <p:cNvPr id="7" name="Conector recto de flecha 6"/>
          <p:cNvCxnSpPr/>
          <p:nvPr/>
        </p:nvCxnSpPr>
        <p:spPr>
          <a:xfrm flipH="1" flipV="1">
            <a:off x="9860437" y="2205872"/>
            <a:ext cx="565608" cy="3487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Conector recto de flecha 7"/>
          <p:cNvCxnSpPr/>
          <p:nvPr/>
        </p:nvCxnSpPr>
        <p:spPr>
          <a:xfrm flipH="1" flipV="1">
            <a:off x="5571241" y="3766775"/>
            <a:ext cx="900635" cy="1333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 flipH="1" flipV="1">
            <a:off x="1934066" y="3544478"/>
            <a:ext cx="893975" cy="3299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Rectángulo 11"/>
          <p:cNvSpPr/>
          <p:nvPr/>
        </p:nvSpPr>
        <p:spPr>
          <a:xfrm>
            <a:off x="9450624" y="2554664"/>
            <a:ext cx="2461164" cy="5214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400" b="1" dirty="0" err="1" smtClean="0"/>
              <a:t>Click</a:t>
            </a:r>
            <a:r>
              <a:rPr lang="es-PE" sz="1400" b="1" dirty="0" smtClean="0"/>
              <a:t> derecho en </a:t>
            </a:r>
            <a:r>
              <a:rPr lang="es-PE" sz="1400" b="1" dirty="0" err="1" smtClean="0"/>
              <a:t>MiPrimeraAplicacionWeb</a:t>
            </a:r>
            <a:endParaRPr lang="es-PE" sz="1400" b="1" dirty="0"/>
          </a:p>
        </p:txBody>
      </p:sp>
      <p:sp>
        <p:nvSpPr>
          <p:cNvPr id="13" name="Rectángulo 12"/>
          <p:cNvSpPr/>
          <p:nvPr/>
        </p:nvSpPr>
        <p:spPr>
          <a:xfrm>
            <a:off x="6471876" y="3741043"/>
            <a:ext cx="1880271" cy="340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600" b="1" dirty="0" err="1" smtClean="0"/>
              <a:t>Click</a:t>
            </a:r>
            <a:r>
              <a:rPr lang="es-PE" sz="1600" b="1" dirty="0" smtClean="0"/>
              <a:t> en agregar</a:t>
            </a:r>
            <a:endParaRPr lang="es-PE" sz="1600" b="1" dirty="0"/>
          </a:p>
        </p:txBody>
      </p:sp>
      <p:sp>
        <p:nvSpPr>
          <p:cNvPr id="16" name="Rectángulo 15"/>
          <p:cNvSpPr/>
          <p:nvPr/>
        </p:nvSpPr>
        <p:spPr>
          <a:xfrm>
            <a:off x="2504763" y="3900148"/>
            <a:ext cx="1880271" cy="501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600" b="1" dirty="0" err="1" smtClean="0"/>
              <a:t>Click</a:t>
            </a:r>
            <a:r>
              <a:rPr lang="es-PE" sz="1600" b="1" dirty="0" smtClean="0"/>
              <a:t> en nuevo elemento</a:t>
            </a:r>
            <a:endParaRPr lang="es-PE" sz="1600" b="1" dirty="0"/>
          </a:p>
        </p:txBody>
      </p:sp>
    </p:spTree>
    <p:extLst>
      <p:ext uri="{BB962C8B-B14F-4D97-AF65-F5344CB8AC3E}">
        <p14:creationId xmlns:p14="http://schemas.microsoft.com/office/powerpoint/2010/main" val="289269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Crearemos un Controlador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69" y="571964"/>
            <a:ext cx="10773267" cy="5360485"/>
          </a:xfrm>
          <a:prstGeom prst="rect">
            <a:avLst/>
          </a:prstGeom>
        </p:spPr>
      </p:pic>
      <p:cxnSp>
        <p:nvCxnSpPr>
          <p:cNvPr id="5" name="Conector recto de flecha 4"/>
          <p:cNvCxnSpPr/>
          <p:nvPr/>
        </p:nvCxnSpPr>
        <p:spPr>
          <a:xfrm flipH="1" flipV="1">
            <a:off x="9679260" y="2564781"/>
            <a:ext cx="524106" cy="1490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Conector recto de flecha 5"/>
          <p:cNvCxnSpPr/>
          <p:nvPr/>
        </p:nvCxnSpPr>
        <p:spPr>
          <a:xfrm flipH="1" flipV="1">
            <a:off x="6597806" y="3307964"/>
            <a:ext cx="650487" cy="2492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Conector recto de flecha 7"/>
          <p:cNvCxnSpPr/>
          <p:nvPr/>
        </p:nvCxnSpPr>
        <p:spPr>
          <a:xfrm flipH="1" flipV="1">
            <a:off x="2477431" y="3477206"/>
            <a:ext cx="579863" cy="5129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10144820" y="2654123"/>
            <a:ext cx="1798135" cy="434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err="1" smtClean="0"/>
              <a:t>Click</a:t>
            </a:r>
            <a:r>
              <a:rPr lang="es-PE" b="1" dirty="0" smtClean="0"/>
              <a:t> derecho</a:t>
            </a:r>
            <a:endParaRPr lang="es-PE" b="1" dirty="0"/>
          </a:p>
        </p:txBody>
      </p:sp>
      <p:sp>
        <p:nvSpPr>
          <p:cNvPr id="11" name="Rectángulo 10"/>
          <p:cNvSpPr/>
          <p:nvPr/>
        </p:nvSpPr>
        <p:spPr>
          <a:xfrm>
            <a:off x="7248293" y="3089021"/>
            <a:ext cx="1798135" cy="5610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err="1" smtClean="0"/>
              <a:t>Click</a:t>
            </a:r>
            <a:r>
              <a:rPr lang="es-PE" b="1" dirty="0" smtClean="0"/>
              <a:t> en Agregar</a:t>
            </a:r>
            <a:endParaRPr lang="es-PE" b="1" dirty="0"/>
          </a:p>
        </p:txBody>
      </p:sp>
      <p:sp>
        <p:nvSpPr>
          <p:cNvPr id="12" name="Rectángulo 11"/>
          <p:cNvSpPr/>
          <p:nvPr/>
        </p:nvSpPr>
        <p:spPr>
          <a:xfrm>
            <a:off x="2602879" y="4045089"/>
            <a:ext cx="1798135" cy="434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err="1" smtClean="0"/>
              <a:t>Click</a:t>
            </a:r>
            <a:r>
              <a:rPr lang="es-PE" b="1" dirty="0" smtClean="0"/>
              <a:t> en Controlador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147671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7008" y="1025116"/>
            <a:ext cx="7804956" cy="5385007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23117"/>
            <a:ext cx="12192000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Creamos una Clase de </a:t>
            </a:r>
            <a:r>
              <a:rPr lang="es-PE" b="1" dirty="0" err="1" smtClean="0"/>
              <a:t>LinQ</a:t>
            </a:r>
            <a:r>
              <a:rPr lang="es-PE" b="1" dirty="0" smtClean="0"/>
              <a:t> to SQL</a:t>
            </a:r>
          </a:p>
        </p:txBody>
      </p:sp>
      <p:cxnSp>
        <p:nvCxnSpPr>
          <p:cNvPr id="7" name="Conector recto de flecha 6"/>
          <p:cNvCxnSpPr/>
          <p:nvPr/>
        </p:nvCxnSpPr>
        <p:spPr>
          <a:xfrm flipV="1">
            <a:off x="1234911" y="2582944"/>
            <a:ext cx="593889" cy="3205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Conector recto de flecha 7"/>
          <p:cNvCxnSpPr/>
          <p:nvPr/>
        </p:nvCxnSpPr>
        <p:spPr>
          <a:xfrm flipV="1">
            <a:off x="2971014" y="3187830"/>
            <a:ext cx="593889" cy="3205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Conector recto de flecha 8"/>
          <p:cNvCxnSpPr/>
          <p:nvPr/>
        </p:nvCxnSpPr>
        <p:spPr>
          <a:xfrm flipV="1">
            <a:off x="3093562" y="5846189"/>
            <a:ext cx="593889" cy="3205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 flipV="1">
            <a:off x="6628614" y="6249867"/>
            <a:ext cx="593889" cy="3205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Elipse 10"/>
          <p:cNvSpPr/>
          <p:nvPr/>
        </p:nvSpPr>
        <p:spPr>
          <a:xfrm>
            <a:off x="985319" y="2903456"/>
            <a:ext cx="315579" cy="2843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smtClean="0"/>
              <a:t>1</a:t>
            </a:r>
            <a:endParaRPr lang="es-PE" dirty="0"/>
          </a:p>
        </p:txBody>
      </p:sp>
      <p:sp>
        <p:nvSpPr>
          <p:cNvPr id="12" name="Elipse 11"/>
          <p:cNvSpPr/>
          <p:nvPr/>
        </p:nvSpPr>
        <p:spPr>
          <a:xfrm>
            <a:off x="2695170" y="3433245"/>
            <a:ext cx="315579" cy="2843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smtClean="0"/>
              <a:t>2</a:t>
            </a:r>
            <a:endParaRPr lang="es-PE" dirty="0"/>
          </a:p>
        </p:txBody>
      </p:sp>
      <p:sp>
        <p:nvSpPr>
          <p:cNvPr id="13" name="Elipse 12"/>
          <p:cNvSpPr/>
          <p:nvPr/>
        </p:nvSpPr>
        <p:spPr>
          <a:xfrm>
            <a:off x="2935772" y="6107680"/>
            <a:ext cx="315579" cy="2843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smtClean="0"/>
              <a:t>3</a:t>
            </a:r>
            <a:endParaRPr lang="es-PE" dirty="0"/>
          </a:p>
        </p:txBody>
      </p:sp>
      <p:sp>
        <p:nvSpPr>
          <p:cNvPr id="14" name="Elipse 13"/>
          <p:cNvSpPr/>
          <p:nvPr/>
        </p:nvSpPr>
        <p:spPr>
          <a:xfrm>
            <a:off x="6325147" y="6428192"/>
            <a:ext cx="315579" cy="2843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smtClean="0"/>
              <a:t>4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70061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contenido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9375" y="1124219"/>
            <a:ext cx="6237992" cy="533638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91" y="1226483"/>
            <a:ext cx="3905250" cy="292417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23117"/>
            <a:ext cx="12192000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Conectarte</a:t>
            </a:r>
          </a:p>
        </p:txBody>
      </p:sp>
      <p:cxnSp>
        <p:nvCxnSpPr>
          <p:cNvPr id="7" name="Conector recto de flecha 6"/>
          <p:cNvCxnSpPr/>
          <p:nvPr/>
        </p:nvCxnSpPr>
        <p:spPr>
          <a:xfrm flipH="1" flipV="1">
            <a:off x="970960" y="1771747"/>
            <a:ext cx="838986" cy="2811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Rectángulo 9"/>
          <p:cNvSpPr/>
          <p:nvPr/>
        </p:nvSpPr>
        <p:spPr>
          <a:xfrm>
            <a:off x="1809946" y="1853247"/>
            <a:ext cx="914400" cy="287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err="1" smtClean="0"/>
              <a:t>Click</a:t>
            </a:r>
            <a:endParaRPr lang="es-PE" b="1" dirty="0"/>
          </a:p>
        </p:txBody>
      </p:sp>
      <p:cxnSp>
        <p:nvCxnSpPr>
          <p:cNvPr id="13" name="Conector recto de flecha 12"/>
          <p:cNvCxnSpPr/>
          <p:nvPr/>
        </p:nvCxnSpPr>
        <p:spPr>
          <a:xfrm flipV="1">
            <a:off x="5118755" y="2366128"/>
            <a:ext cx="596441" cy="4053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/>
          <p:nvPr/>
        </p:nvCxnSpPr>
        <p:spPr>
          <a:xfrm flipV="1">
            <a:off x="5365459" y="4884655"/>
            <a:ext cx="596441" cy="4053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Rectángulo 14"/>
          <p:cNvSpPr/>
          <p:nvPr/>
        </p:nvSpPr>
        <p:spPr>
          <a:xfrm>
            <a:off x="4147794" y="2770996"/>
            <a:ext cx="1567401" cy="461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Nombre del servidor</a:t>
            </a:r>
            <a:endParaRPr lang="es-PE" b="1" dirty="0"/>
          </a:p>
        </p:txBody>
      </p:sp>
      <p:sp>
        <p:nvSpPr>
          <p:cNvPr id="16" name="Rectángulo 15"/>
          <p:cNvSpPr/>
          <p:nvPr/>
        </p:nvSpPr>
        <p:spPr>
          <a:xfrm>
            <a:off x="3849574" y="5182436"/>
            <a:ext cx="1567401" cy="728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Nombre de la base de datos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2138107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727" y="978128"/>
            <a:ext cx="7825360" cy="5270271"/>
          </a:xfrm>
          <a:prstGeom prst="rect">
            <a:avLst/>
          </a:prstGeom>
        </p:spPr>
      </p:pic>
      <p:cxnSp>
        <p:nvCxnSpPr>
          <p:cNvPr id="6" name="Conector recto de flecha 5"/>
          <p:cNvCxnSpPr/>
          <p:nvPr/>
        </p:nvCxnSpPr>
        <p:spPr>
          <a:xfrm flipV="1">
            <a:off x="4157221" y="2648932"/>
            <a:ext cx="857839" cy="5467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ángulo 6"/>
          <p:cNvSpPr/>
          <p:nvPr/>
        </p:nvSpPr>
        <p:spPr>
          <a:xfrm>
            <a:off x="5015060" y="2158738"/>
            <a:ext cx="2328420" cy="747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smtClean="0"/>
              <a:t>Arrastramos las tablas a la pantalla</a:t>
            </a:r>
            <a:endParaRPr lang="es-PE" dirty="0"/>
          </a:p>
        </p:txBody>
      </p:sp>
      <p:sp>
        <p:nvSpPr>
          <p:cNvPr id="8" name="Rectángulo 7"/>
          <p:cNvSpPr/>
          <p:nvPr/>
        </p:nvSpPr>
        <p:spPr>
          <a:xfrm>
            <a:off x="0" y="23117"/>
            <a:ext cx="12192000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Conectarte</a:t>
            </a:r>
          </a:p>
        </p:txBody>
      </p:sp>
    </p:spTree>
    <p:extLst>
      <p:ext uri="{BB962C8B-B14F-4D97-AF65-F5344CB8AC3E}">
        <p14:creationId xmlns:p14="http://schemas.microsoft.com/office/powerpoint/2010/main" val="133275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4897" y="1529322"/>
            <a:ext cx="8947150" cy="394885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23117"/>
            <a:ext cx="12192000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Creamos un Modelo</a:t>
            </a:r>
          </a:p>
        </p:txBody>
      </p:sp>
      <p:cxnSp>
        <p:nvCxnSpPr>
          <p:cNvPr id="7" name="Conector recto de flecha 6"/>
          <p:cNvCxnSpPr/>
          <p:nvPr/>
        </p:nvCxnSpPr>
        <p:spPr>
          <a:xfrm>
            <a:off x="3902927" y="1226634"/>
            <a:ext cx="758283" cy="4683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Rectángulo 7"/>
          <p:cNvSpPr/>
          <p:nvPr/>
        </p:nvSpPr>
        <p:spPr>
          <a:xfrm>
            <a:off x="2888166" y="768864"/>
            <a:ext cx="1973766" cy="457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err="1" smtClean="0"/>
              <a:t>Click</a:t>
            </a:r>
            <a:r>
              <a:rPr lang="es-PE" b="1" dirty="0" smtClean="0"/>
              <a:t> derecho en </a:t>
            </a:r>
            <a:r>
              <a:rPr lang="es-PE" b="1" dirty="0" err="1" smtClean="0"/>
              <a:t>Models</a:t>
            </a:r>
            <a:endParaRPr lang="es-PE" b="1" dirty="0"/>
          </a:p>
        </p:txBody>
      </p:sp>
      <p:cxnSp>
        <p:nvCxnSpPr>
          <p:cNvPr id="9" name="Conector recto de flecha 8"/>
          <p:cNvCxnSpPr/>
          <p:nvPr/>
        </p:nvCxnSpPr>
        <p:spPr>
          <a:xfrm flipH="1">
            <a:off x="6765073" y="2642839"/>
            <a:ext cx="1007327" cy="297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Rectángulo 10"/>
          <p:cNvSpPr/>
          <p:nvPr/>
        </p:nvSpPr>
        <p:spPr>
          <a:xfrm>
            <a:off x="7772400" y="2528396"/>
            <a:ext cx="2230245" cy="228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err="1" smtClean="0"/>
              <a:t>Click</a:t>
            </a:r>
            <a:r>
              <a:rPr lang="es-PE" b="1" dirty="0" smtClean="0"/>
              <a:t> en Agregar</a:t>
            </a:r>
            <a:endParaRPr lang="es-PE" b="1" dirty="0"/>
          </a:p>
        </p:txBody>
      </p:sp>
      <p:cxnSp>
        <p:nvCxnSpPr>
          <p:cNvPr id="12" name="Conector recto de flecha 11"/>
          <p:cNvCxnSpPr/>
          <p:nvPr/>
        </p:nvCxnSpPr>
        <p:spPr>
          <a:xfrm flipH="1" flipV="1">
            <a:off x="2384503" y="5267092"/>
            <a:ext cx="637477" cy="3419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Rectángulo 13"/>
          <p:cNvSpPr/>
          <p:nvPr/>
        </p:nvSpPr>
        <p:spPr>
          <a:xfrm>
            <a:off x="2304586" y="5609063"/>
            <a:ext cx="2230245" cy="228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err="1" smtClean="0"/>
              <a:t>Click</a:t>
            </a:r>
            <a:r>
              <a:rPr lang="es-PE" b="1" dirty="0" smtClean="0"/>
              <a:t> en Clase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67700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1988"/>
            <a:ext cx="4391025" cy="32766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0" y="23117"/>
            <a:ext cx="12192000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Indicamos la cadena de conexión</a:t>
            </a:r>
          </a:p>
        </p:txBody>
      </p:sp>
      <p:cxnSp>
        <p:nvCxnSpPr>
          <p:cNvPr id="5" name="Conector recto de flecha 4"/>
          <p:cNvCxnSpPr/>
          <p:nvPr/>
        </p:nvCxnSpPr>
        <p:spPr>
          <a:xfrm flipH="1" flipV="1">
            <a:off x="2564780" y="4348976"/>
            <a:ext cx="624469" cy="6133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Rectángulo 5"/>
          <p:cNvSpPr/>
          <p:nvPr/>
        </p:nvSpPr>
        <p:spPr>
          <a:xfrm>
            <a:off x="1839951" y="4962293"/>
            <a:ext cx="2464420" cy="8474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Damos </a:t>
            </a:r>
            <a:r>
              <a:rPr lang="es-PE" b="1" dirty="0" err="1" smtClean="0"/>
              <a:t>click</a:t>
            </a:r>
            <a:r>
              <a:rPr lang="es-PE" b="1" dirty="0" smtClean="0"/>
              <a:t> al archivo que dice </a:t>
            </a:r>
            <a:r>
              <a:rPr lang="es-PE" b="1" dirty="0" err="1" smtClean="0"/>
              <a:t>web.config</a:t>
            </a:r>
            <a:endParaRPr lang="es-PE" b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025" y="1617624"/>
            <a:ext cx="7373573" cy="3445030"/>
          </a:xfrm>
          <a:prstGeom prst="rect">
            <a:avLst/>
          </a:prstGeom>
        </p:spPr>
      </p:pic>
      <p:cxnSp>
        <p:nvCxnSpPr>
          <p:cNvPr id="9" name="Conector recto de flecha 8"/>
          <p:cNvCxnSpPr/>
          <p:nvPr/>
        </p:nvCxnSpPr>
        <p:spPr>
          <a:xfrm flipH="1">
            <a:off x="6330176" y="2575932"/>
            <a:ext cx="394009" cy="3642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Rectángulo 10"/>
          <p:cNvSpPr/>
          <p:nvPr/>
        </p:nvSpPr>
        <p:spPr>
          <a:xfrm>
            <a:off x="6724184" y="2408663"/>
            <a:ext cx="4391025" cy="2564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Indicamos la cadena de </a:t>
            </a:r>
            <a:r>
              <a:rPr lang="es-PE" b="1" dirty="0" err="1" smtClean="0"/>
              <a:t>conexion</a:t>
            </a:r>
            <a:endParaRPr lang="es-PE" b="1" dirty="0"/>
          </a:p>
        </p:txBody>
      </p:sp>
      <p:cxnSp>
        <p:nvCxnSpPr>
          <p:cNvPr id="12" name="Conector recto de flecha 11"/>
          <p:cNvCxnSpPr/>
          <p:nvPr/>
        </p:nvCxnSpPr>
        <p:spPr>
          <a:xfrm flipH="1" flipV="1">
            <a:off x="5841382" y="3172754"/>
            <a:ext cx="977588" cy="4999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Rectángulo 13"/>
          <p:cNvSpPr/>
          <p:nvPr/>
        </p:nvSpPr>
        <p:spPr>
          <a:xfrm>
            <a:off x="8626658" y="3762838"/>
            <a:ext cx="1284947" cy="5861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Nombre</a:t>
            </a:r>
          </a:p>
          <a:p>
            <a:pPr algn="ctr"/>
            <a:r>
              <a:rPr lang="es-PE" b="1" dirty="0" smtClean="0"/>
              <a:t>servidor</a:t>
            </a:r>
            <a:endParaRPr lang="es-PE" b="1" dirty="0"/>
          </a:p>
        </p:txBody>
      </p:sp>
      <p:cxnSp>
        <p:nvCxnSpPr>
          <p:cNvPr id="15" name="Conector recto de flecha 14"/>
          <p:cNvCxnSpPr/>
          <p:nvPr/>
        </p:nvCxnSpPr>
        <p:spPr>
          <a:xfrm flipH="1" flipV="1">
            <a:off x="8560418" y="3206208"/>
            <a:ext cx="242572" cy="5138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" name="Rectángulo 16"/>
          <p:cNvSpPr/>
          <p:nvPr/>
        </p:nvSpPr>
        <p:spPr>
          <a:xfrm>
            <a:off x="6773667" y="3775848"/>
            <a:ext cx="1284947" cy="404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Nombre</a:t>
            </a:r>
            <a:endParaRPr lang="es-PE" b="1" dirty="0"/>
          </a:p>
        </p:txBody>
      </p:sp>
      <p:cxnSp>
        <p:nvCxnSpPr>
          <p:cNvPr id="18" name="Conector recto de flecha 17"/>
          <p:cNvCxnSpPr/>
          <p:nvPr/>
        </p:nvCxnSpPr>
        <p:spPr>
          <a:xfrm flipH="1" flipV="1">
            <a:off x="10423152" y="3165820"/>
            <a:ext cx="242572" cy="5138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Rectángulo 18"/>
          <p:cNvSpPr/>
          <p:nvPr/>
        </p:nvSpPr>
        <p:spPr>
          <a:xfrm>
            <a:off x="10195628" y="3689511"/>
            <a:ext cx="1284947" cy="659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Nombre</a:t>
            </a:r>
          </a:p>
          <a:p>
            <a:pPr algn="ctr"/>
            <a:r>
              <a:rPr lang="es-PE" b="1" dirty="0" smtClean="0"/>
              <a:t>Base de datos</a:t>
            </a:r>
            <a:endParaRPr lang="es-PE" b="1" dirty="0"/>
          </a:p>
        </p:txBody>
      </p:sp>
      <p:cxnSp>
        <p:nvCxnSpPr>
          <p:cNvPr id="20" name="Conector recto de flecha 19"/>
          <p:cNvCxnSpPr/>
          <p:nvPr/>
        </p:nvCxnSpPr>
        <p:spPr>
          <a:xfrm flipH="1" flipV="1">
            <a:off x="5381029" y="3340139"/>
            <a:ext cx="242572" cy="5138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Rectángulo 20"/>
          <p:cNvSpPr/>
          <p:nvPr/>
        </p:nvSpPr>
        <p:spPr>
          <a:xfrm>
            <a:off x="4588007" y="3906800"/>
            <a:ext cx="1901637" cy="2014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Ponemos </a:t>
            </a:r>
            <a:r>
              <a:rPr lang="es-PE" b="1" dirty="0" err="1" smtClean="0"/>
              <a:t>Integrated</a:t>
            </a:r>
            <a:r>
              <a:rPr lang="es-PE" b="1" dirty="0" smtClean="0"/>
              <a:t> Security true por que usaremos autenticación </a:t>
            </a:r>
            <a:r>
              <a:rPr lang="es-PE" b="1" dirty="0" err="1" smtClean="0"/>
              <a:t>windows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338860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9950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25" y="582350"/>
            <a:ext cx="7038975" cy="635317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0"/>
            <a:ext cx="12192000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Archivo </a:t>
            </a:r>
            <a:r>
              <a:rPr lang="es-PE" b="1" dirty="0" err="1" smtClean="0"/>
              <a:t>RouteConfig</a:t>
            </a:r>
            <a:endParaRPr lang="es-PE" b="1" dirty="0" smtClean="0"/>
          </a:p>
        </p:txBody>
      </p:sp>
      <p:cxnSp>
        <p:nvCxnSpPr>
          <p:cNvPr id="7" name="Conector recto de flecha 6"/>
          <p:cNvCxnSpPr/>
          <p:nvPr/>
        </p:nvCxnSpPr>
        <p:spPr>
          <a:xfrm flipH="1">
            <a:off x="7192652" y="3176833"/>
            <a:ext cx="1027521" cy="3770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Rectángulo 7"/>
          <p:cNvSpPr/>
          <p:nvPr/>
        </p:nvSpPr>
        <p:spPr>
          <a:xfrm>
            <a:off x="8206400" y="2977163"/>
            <a:ext cx="2864166" cy="953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Por defecto en ese archivo configuras que pagina iniciara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241971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El contenido de un </a:t>
            </a:r>
            <a:r>
              <a:rPr lang="es-PE" b="1" dirty="0" err="1" smtClean="0"/>
              <a:t>RouteConfig</a:t>
            </a:r>
            <a:endParaRPr lang="es-PE" b="1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94" y="443060"/>
            <a:ext cx="11523012" cy="6283829"/>
          </a:xfrm>
          <a:prstGeom prst="rect">
            <a:avLst/>
          </a:prstGeom>
        </p:spPr>
      </p:pic>
      <p:cxnSp>
        <p:nvCxnSpPr>
          <p:cNvPr id="7" name="Conector recto de flecha 6"/>
          <p:cNvCxnSpPr/>
          <p:nvPr/>
        </p:nvCxnSpPr>
        <p:spPr>
          <a:xfrm flipV="1">
            <a:off x="4996206" y="5646656"/>
            <a:ext cx="509048" cy="4713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Rectángulo 7"/>
          <p:cNvSpPr/>
          <p:nvPr/>
        </p:nvSpPr>
        <p:spPr>
          <a:xfrm>
            <a:off x="3433791" y="6117996"/>
            <a:ext cx="3494909" cy="2866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Nombre del controlador</a:t>
            </a:r>
            <a:endParaRPr lang="es-PE" b="1" dirty="0"/>
          </a:p>
        </p:txBody>
      </p:sp>
      <p:cxnSp>
        <p:nvCxnSpPr>
          <p:cNvPr id="9" name="Conector recto de flecha 8"/>
          <p:cNvCxnSpPr/>
          <p:nvPr/>
        </p:nvCxnSpPr>
        <p:spPr>
          <a:xfrm flipH="1" flipV="1">
            <a:off x="8239892" y="5676862"/>
            <a:ext cx="441488" cy="2337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Rectángulo 10"/>
          <p:cNvSpPr/>
          <p:nvPr/>
        </p:nvSpPr>
        <p:spPr>
          <a:xfrm>
            <a:off x="7422901" y="5929460"/>
            <a:ext cx="3494909" cy="2866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Nombre de la página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79786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88" y="819266"/>
            <a:ext cx="10898188" cy="5721549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0"/>
            <a:ext cx="12192000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Crearemos un Controlador</a:t>
            </a:r>
          </a:p>
        </p:txBody>
      </p:sp>
      <p:cxnSp>
        <p:nvCxnSpPr>
          <p:cNvPr id="7" name="Conector recto de flecha 6"/>
          <p:cNvCxnSpPr/>
          <p:nvPr/>
        </p:nvCxnSpPr>
        <p:spPr>
          <a:xfrm flipV="1">
            <a:off x="2118732" y="2464420"/>
            <a:ext cx="144965" cy="4014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Rectángulo 7"/>
          <p:cNvSpPr/>
          <p:nvPr/>
        </p:nvSpPr>
        <p:spPr>
          <a:xfrm>
            <a:off x="0" y="2865863"/>
            <a:ext cx="2263697" cy="825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err="1" smtClean="0"/>
              <a:t>Click</a:t>
            </a:r>
            <a:r>
              <a:rPr lang="es-PE" b="1" dirty="0" smtClean="0"/>
              <a:t> en Controlador de MVC 5 en blanco</a:t>
            </a:r>
            <a:endParaRPr lang="es-PE" b="1" dirty="0"/>
          </a:p>
        </p:txBody>
      </p:sp>
      <p:cxnSp>
        <p:nvCxnSpPr>
          <p:cNvPr id="10" name="Conector recto de flecha 9"/>
          <p:cNvCxnSpPr/>
          <p:nvPr/>
        </p:nvCxnSpPr>
        <p:spPr>
          <a:xfrm>
            <a:off x="9367024" y="5687122"/>
            <a:ext cx="63190" cy="5612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Rectángulo 11"/>
          <p:cNvSpPr/>
          <p:nvPr/>
        </p:nvSpPr>
        <p:spPr>
          <a:xfrm>
            <a:off x="8720253" y="5218770"/>
            <a:ext cx="1984917" cy="468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Damos </a:t>
            </a:r>
            <a:r>
              <a:rPr lang="es-PE" b="1" dirty="0" err="1" smtClean="0"/>
              <a:t>click</a:t>
            </a:r>
            <a:r>
              <a:rPr lang="es-PE" b="1" dirty="0" smtClean="0"/>
              <a:t> en Agregar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123693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3246"/>
            <a:ext cx="5705475" cy="132397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0"/>
            <a:ext cx="12192000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Crearemos un Controlador</a:t>
            </a:r>
          </a:p>
        </p:txBody>
      </p:sp>
      <p:cxnSp>
        <p:nvCxnSpPr>
          <p:cNvPr id="7" name="Conector recto de flecha 6"/>
          <p:cNvCxnSpPr/>
          <p:nvPr/>
        </p:nvCxnSpPr>
        <p:spPr>
          <a:xfrm flipV="1">
            <a:off x="2521919" y="1583472"/>
            <a:ext cx="769434" cy="10705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ángulo 7"/>
          <p:cNvSpPr/>
          <p:nvPr/>
        </p:nvSpPr>
        <p:spPr>
          <a:xfrm>
            <a:off x="1339888" y="2662119"/>
            <a:ext cx="3557239" cy="782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Cambiamos el nombre Default , y le ponemos el nombre que queremos</a:t>
            </a:r>
            <a:endParaRPr lang="es-PE" b="1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272" y="2419753"/>
            <a:ext cx="5572125" cy="1266825"/>
          </a:xfrm>
          <a:prstGeom prst="rect">
            <a:avLst/>
          </a:prstGeom>
        </p:spPr>
      </p:pic>
      <p:cxnSp>
        <p:nvCxnSpPr>
          <p:cNvPr id="16" name="Conector recto de flecha 15"/>
          <p:cNvCxnSpPr/>
          <p:nvPr/>
        </p:nvCxnSpPr>
        <p:spPr>
          <a:xfrm>
            <a:off x="4070195" y="1583472"/>
            <a:ext cx="4739268" cy="12935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/>
          <p:nvPr/>
        </p:nvCxnSpPr>
        <p:spPr>
          <a:xfrm flipH="1">
            <a:off x="9322420" y="2039856"/>
            <a:ext cx="122664" cy="7597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Rectángulo 18"/>
          <p:cNvSpPr/>
          <p:nvPr/>
        </p:nvSpPr>
        <p:spPr>
          <a:xfrm>
            <a:off x="7593981" y="1152929"/>
            <a:ext cx="4047892" cy="848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Ponemos el nombre de Curso , importante nunca borrar la palabra </a:t>
            </a:r>
            <a:r>
              <a:rPr lang="es-PE" b="1" dirty="0" err="1" smtClean="0"/>
              <a:t>Controller</a:t>
            </a:r>
            <a:endParaRPr lang="es-PE" b="1" dirty="0"/>
          </a:p>
        </p:txBody>
      </p:sp>
      <p:cxnSp>
        <p:nvCxnSpPr>
          <p:cNvPr id="20" name="Conector recto de flecha 19"/>
          <p:cNvCxnSpPr/>
          <p:nvPr/>
        </p:nvCxnSpPr>
        <p:spPr>
          <a:xfrm flipV="1">
            <a:off x="8710846" y="3479341"/>
            <a:ext cx="600422" cy="4679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Rectángulo 21"/>
          <p:cNvSpPr/>
          <p:nvPr/>
        </p:nvSpPr>
        <p:spPr>
          <a:xfrm>
            <a:off x="7333671" y="3954681"/>
            <a:ext cx="2531326" cy="4906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Damos </a:t>
            </a:r>
            <a:r>
              <a:rPr lang="es-PE" b="1" dirty="0" err="1" smtClean="0"/>
              <a:t>click</a:t>
            </a:r>
            <a:r>
              <a:rPr lang="es-PE" b="1" dirty="0" smtClean="0"/>
              <a:t> en Agregar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212023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610" y="929958"/>
            <a:ext cx="11259810" cy="4567593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0" y="0"/>
            <a:ext cx="12192000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¿Qué pasa cuando creo un </a:t>
            </a:r>
            <a:r>
              <a:rPr lang="es-PE" b="1" dirty="0" err="1" smtClean="0"/>
              <a:t>controller</a:t>
            </a:r>
            <a:r>
              <a:rPr lang="es-PE" b="1" dirty="0" smtClean="0"/>
              <a:t>?</a:t>
            </a:r>
          </a:p>
        </p:txBody>
      </p:sp>
      <p:cxnSp>
        <p:nvCxnSpPr>
          <p:cNvPr id="7" name="Conector recto de flecha 6"/>
          <p:cNvCxnSpPr/>
          <p:nvPr/>
        </p:nvCxnSpPr>
        <p:spPr>
          <a:xfrm flipV="1">
            <a:off x="7906215" y="3100039"/>
            <a:ext cx="624468" cy="8697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Rectángulo 7"/>
          <p:cNvSpPr/>
          <p:nvPr/>
        </p:nvSpPr>
        <p:spPr>
          <a:xfrm>
            <a:off x="5452946" y="3969834"/>
            <a:ext cx="3233854" cy="11820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Por defecto dentro de la carpeta </a:t>
            </a:r>
            <a:r>
              <a:rPr lang="es-PE" b="1" dirty="0" err="1" smtClean="0"/>
              <a:t>Controller</a:t>
            </a:r>
            <a:r>
              <a:rPr lang="es-PE" b="1" dirty="0" smtClean="0"/>
              <a:t> se creo una clase llamada </a:t>
            </a:r>
            <a:r>
              <a:rPr lang="es-PE" b="1" dirty="0" err="1" smtClean="0"/>
              <a:t>CursoController.cs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95584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2983"/>
            <a:ext cx="11386295" cy="434642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0"/>
            <a:ext cx="12192000" cy="44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¿Qué mas pasa?</a:t>
            </a:r>
          </a:p>
        </p:txBody>
      </p:sp>
      <p:cxnSp>
        <p:nvCxnSpPr>
          <p:cNvPr id="7" name="Conector recto de flecha 6"/>
          <p:cNvCxnSpPr/>
          <p:nvPr/>
        </p:nvCxnSpPr>
        <p:spPr>
          <a:xfrm flipV="1">
            <a:off x="7437863" y="3668751"/>
            <a:ext cx="959005" cy="3679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Rectángulo 7"/>
          <p:cNvSpPr/>
          <p:nvPr/>
        </p:nvSpPr>
        <p:spPr>
          <a:xfrm>
            <a:off x="4560849" y="3852746"/>
            <a:ext cx="2877013" cy="893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/>
              <a:t>Dentro de la carpeta View , se crea una carpeta Curso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94189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682</TotalTime>
  <Words>1475</Words>
  <Application>Microsoft Office PowerPoint</Application>
  <PresentationFormat>Panorámica</PresentationFormat>
  <Paragraphs>283</Paragraphs>
  <Slides>57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57</vt:i4>
      </vt:variant>
    </vt:vector>
  </HeadingPairs>
  <TitlesOfParts>
    <vt:vector size="62" baseType="lpstr">
      <vt:lpstr>Arial</vt:lpstr>
      <vt:lpstr>Calibri</vt:lpstr>
      <vt:lpstr>Century Gothic</vt:lpstr>
      <vt:lpstr>Wingdings 3</vt:lpstr>
      <vt:lpstr>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Elifio Roldán Huayllasco</dc:creator>
  <cp:lastModifiedBy>Elifio Roldán Huayllasco</cp:lastModifiedBy>
  <cp:revision>62</cp:revision>
  <dcterms:created xsi:type="dcterms:W3CDTF">2019-07-08T16:03:29Z</dcterms:created>
  <dcterms:modified xsi:type="dcterms:W3CDTF">2019-07-12T20:36:09Z</dcterms:modified>
</cp:coreProperties>
</file>